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81" r:id="rId4"/>
    <p:sldId id="282" r:id="rId5"/>
    <p:sldId id="283" r:id="rId6"/>
    <p:sldId id="284" r:id="rId7"/>
    <p:sldId id="286" r:id="rId8"/>
    <p:sldId id="287" r:id="rId9"/>
    <p:sldId id="285" r:id="rId10"/>
    <p:sldId id="288" r:id="rId11"/>
    <p:sldId id="293" r:id="rId12"/>
    <p:sldId id="292" r:id="rId13"/>
    <p:sldId id="289" r:id="rId14"/>
    <p:sldId id="290" r:id="rId15"/>
    <p:sldId id="291" r:id="rId16"/>
    <p:sldId id="294" r:id="rId17"/>
  </p:sldIdLst>
  <p:sldSz cx="9144000" cy="6858000" type="screen4x3"/>
  <p:notesSz cx="6808788" cy="98234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FFF"/>
    <a:srgbClr val="33CAFF"/>
    <a:srgbClr val="2E077B"/>
    <a:srgbClr val="5101C7"/>
    <a:srgbClr val="040CA4"/>
    <a:srgbClr val="3144A1"/>
    <a:srgbClr val="0801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17" autoAdjust="0"/>
    <p:restoredTop sz="91033" autoAdjust="0"/>
  </p:normalViewPr>
  <p:slideViewPr>
    <p:cSldViewPr>
      <p:cViewPr varScale="1">
        <p:scale>
          <a:sx n="63" d="100"/>
          <a:sy n="63" d="100"/>
        </p:scale>
        <p:origin x="-12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6101DR\6101DR%20soi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77969177544447"/>
          <c:y val="0.12745180062734277"/>
          <c:w val="0.80116423311163776"/>
          <c:h val="0.6431850353071199"/>
        </c:manualLayout>
      </c:layout>
      <c:scatterChart>
        <c:scatterStyle val="lineMarker"/>
        <c:ser>
          <c:idx val="0"/>
          <c:order val="0"/>
          <c:tx>
            <c:v>Cs-137</c:v>
          </c:tx>
          <c:spPr>
            <a:ln w="28575">
              <a:noFill/>
            </a:ln>
          </c:spPr>
          <c:marker>
            <c:symbol val="diamond"/>
            <c:size val="7"/>
          </c:marker>
          <c:trendline>
            <c:trendlineType val="exp"/>
            <c:backward val="1"/>
          </c:trendline>
          <c:xVal>
            <c:numRef>
              <c:f>'Эксперимент Луг'!$C$50:$C$54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'Эксперимент Луг'!$E$50:$E$54</c:f>
              <c:numCache>
                <c:formatCode>0.00%</c:formatCode>
                <c:ptCount val="5"/>
                <c:pt idx="0">
                  <c:v>0.63628447024673462</c:v>
                </c:pt>
                <c:pt idx="1">
                  <c:v>0.23222060957910021</c:v>
                </c:pt>
                <c:pt idx="2">
                  <c:v>0.10182873730043542</c:v>
                </c:pt>
                <c:pt idx="3">
                  <c:v>2.1596516690856316E-2</c:v>
                </c:pt>
                <c:pt idx="4">
                  <c:v>8.0696661828737297E-3</c:v>
                </c:pt>
              </c:numCache>
            </c:numRef>
          </c:yVal>
        </c:ser>
        <c:ser>
          <c:idx val="1"/>
          <c:order val="1"/>
          <c:tx>
            <c:v>Cs-134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'Эксперимент Луг'!$C$50:$C$54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'Эксперимент Луг'!$F$50:$F$54</c:f>
              <c:numCache>
                <c:formatCode>0.00%</c:formatCode>
                <c:ptCount val="5"/>
                <c:pt idx="0">
                  <c:v>0.64433749140555963</c:v>
                </c:pt>
                <c:pt idx="1">
                  <c:v>0.21608879284942561</c:v>
                </c:pt>
                <c:pt idx="2">
                  <c:v>0.1092230625675278</c:v>
                </c:pt>
                <c:pt idx="3">
                  <c:v>2.1412434927806697E-2</c:v>
                </c:pt>
                <c:pt idx="4">
                  <c:v>8.9382182496807721E-3</c:v>
                </c:pt>
              </c:numCache>
            </c:numRef>
          </c:yVal>
        </c:ser>
        <c:dLbls/>
        <c:axId val="137842688"/>
        <c:axId val="137844608"/>
      </c:scatterChart>
      <c:valAx>
        <c:axId val="137842688"/>
        <c:scaling>
          <c:orientation val="minMax"/>
          <c:max val="5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Глубина,</a:t>
                </a:r>
                <a:r>
                  <a:rPr lang="ru-RU" baseline="0"/>
                  <a:t> см</a:t>
                </a:r>
                <a:endParaRPr lang="ru-RU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7844608"/>
        <c:crosses val="autoZero"/>
        <c:crossBetween val="midCat"/>
        <c:majorUnit val="1"/>
      </c:valAx>
      <c:valAx>
        <c:axId val="137844608"/>
        <c:scaling>
          <c:orientation val="minMax"/>
          <c:max val="0.8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Относительно</a:t>
                </a:r>
                <a:r>
                  <a:rPr lang="be-BY" dirty="0"/>
                  <a:t>е</a:t>
                </a:r>
                <a:r>
                  <a:rPr lang="be-BY" baseline="0" dirty="0"/>
                  <a:t> содержание,</a:t>
                </a:r>
                <a:r>
                  <a:rPr lang="ru-RU" baseline="0" dirty="0"/>
                  <a:t> 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702757412016247E-2"/>
              <c:y val="0.31763415481443152"/>
            </c:manualLayout>
          </c:layout>
        </c:title>
        <c:numFmt formatCode="0%" sourceLinked="0"/>
        <c:majorTickMark val="none"/>
        <c:tickLblPos val="nextTo"/>
        <c:crossAx val="137842688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6730218068535827"/>
          <c:y val="0.34406615366261079"/>
          <c:w val="0.13581180857065764"/>
          <c:h val="0.15593116201383939"/>
        </c:manualLayout>
      </c:layout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3FC55-7E1D-4D96-A711-DAABA872DCE3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36600"/>
            <a:ext cx="4910138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65663"/>
            <a:ext cx="5446712" cy="4421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331325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1BC4-5BF9-49D4-8FAE-D588213AB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31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77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1BC4-5BF9-49D4-8FAE-D588213AB3E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7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2989-9575-4BAA-A093-F1CC398CA0E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F6EC-473F-484A-950A-600B4D5FF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29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92989-9575-4BAA-A093-F1CC398CA0E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9F6EC-473F-484A-950A-600B4D5FF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09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/>
          <a:srcRect l="-462" r="64154" b="82154"/>
          <a:stretch/>
        </p:blipFill>
        <p:spPr>
          <a:xfrm>
            <a:off x="4764" y="1"/>
            <a:ext cx="3059832" cy="1196751"/>
          </a:xfrm>
          <a:prstGeom prst="rect">
            <a:avLst/>
          </a:prstGeo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6287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479" y="1365242"/>
            <a:ext cx="9143999" cy="7920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2333" y="1664924"/>
            <a:ext cx="2107406" cy="643431"/>
          </a:xfrm>
          <a:custGeom>
            <a:avLst/>
            <a:gdLst>
              <a:gd name="connsiteX0" fmla="*/ 0 w 2304256"/>
              <a:gd name="connsiteY0" fmla="*/ 629363 h 629363"/>
              <a:gd name="connsiteX1" fmla="*/ 157341 w 2304256"/>
              <a:gd name="connsiteY1" fmla="*/ 0 h 629363"/>
              <a:gd name="connsiteX2" fmla="*/ 2304256 w 2304256"/>
              <a:gd name="connsiteY2" fmla="*/ 0 h 629363"/>
              <a:gd name="connsiteX3" fmla="*/ 2146915 w 2304256"/>
              <a:gd name="connsiteY3" fmla="*/ 629363 h 629363"/>
              <a:gd name="connsiteX4" fmla="*/ 0 w 2304256"/>
              <a:gd name="connsiteY4" fmla="*/ 629363 h 629363"/>
              <a:gd name="connsiteX0" fmla="*/ 0 w 2304256"/>
              <a:gd name="connsiteY0" fmla="*/ 629363 h 643431"/>
              <a:gd name="connsiteX1" fmla="*/ 157341 w 2304256"/>
              <a:gd name="connsiteY1" fmla="*/ 0 h 643431"/>
              <a:gd name="connsiteX2" fmla="*/ 2304256 w 2304256"/>
              <a:gd name="connsiteY2" fmla="*/ 0 h 643431"/>
              <a:gd name="connsiteX3" fmla="*/ 1781155 w 2304256"/>
              <a:gd name="connsiteY3" fmla="*/ 643431 h 643431"/>
              <a:gd name="connsiteX4" fmla="*/ 0 w 2304256"/>
              <a:gd name="connsiteY4" fmla="*/ 629363 h 643431"/>
              <a:gd name="connsiteX0" fmla="*/ 0 w 2304256"/>
              <a:gd name="connsiteY0" fmla="*/ 629363 h 643431"/>
              <a:gd name="connsiteX1" fmla="*/ 157341 w 2304256"/>
              <a:gd name="connsiteY1" fmla="*/ 0 h 643431"/>
              <a:gd name="connsiteX2" fmla="*/ 2304256 w 2304256"/>
              <a:gd name="connsiteY2" fmla="*/ 0 h 643431"/>
              <a:gd name="connsiteX3" fmla="*/ 1837426 w 2304256"/>
              <a:gd name="connsiteY3" fmla="*/ 643431 h 643431"/>
              <a:gd name="connsiteX4" fmla="*/ 0 w 2304256"/>
              <a:gd name="connsiteY4" fmla="*/ 629363 h 643431"/>
              <a:gd name="connsiteX0" fmla="*/ 29984 w 2146915"/>
              <a:gd name="connsiteY0" fmla="*/ 632538 h 643431"/>
              <a:gd name="connsiteX1" fmla="*/ 0 w 2146915"/>
              <a:gd name="connsiteY1" fmla="*/ 0 h 643431"/>
              <a:gd name="connsiteX2" fmla="*/ 2146915 w 2146915"/>
              <a:gd name="connsiteY2" fmla="*/ 0 h 643431"/>
              <a:gd name="connsiteX3" fmla="*/ 1680085 w 2146915"/>
              <a:gd name="connsiteY3" fmla="*/ 643431 h 643431"/>
              <a:gd name="connsiteX4" fmla="*/ 29984 w 2146915"/>
              <a:gd name="connsiteY4" fmla="*/ 632538 h 643431"/>
              <a:gd name="connsiteX0" fmla="*/ 0 w 2116931"/>
              <a:gd name="connsiteY0" fmla="*/ 632538 h 643431"/>
              <a:gd name="connsiteX1" fmla="*/ 4941 w 2116931"/>
              <a:gd name="connsiteY1" fmla="*/ 0 h 643431"/>
              <a:gd name="connsiteX2" fmla="*/ 2116931 w 2116931"/>
              <a:gd name="connsiteY2" fmla="*/ 0 h 643431"/>
              <a:gd name="connsiteX3" fmla="*/ 1650101 w 2116931"/>
              <a:gd name="connsiteY3" fmla="*/ 643431 h 643431"/>
              <a:gd name="connsiteX4" fmla="*/ 0 w 2116931"/>
              <a:gd name="connsiteY4" fmla="*/ 632538 h 643431"/>
              <a:gd name="connsiteX0" fmla="*/ 4584 w 2111990"/>
              <a:gd name="connsiteY0" fmla="*/ 626188 h 643431"/>
              <a:gd name="connsiteX1" fmla="*/ 0 w 2111990"/>
              <a:gd name="connsiteY1" fmla="*/ 0 h 643431"/>
              <a:gd name="connsiteX2" fmla="*/ 2111990 w 2111990"/>
              <a:gd name="connsiteY2" fmla="*/ 0 h 643431"/>
              <a:gd name="connsiteX3" fmla="*/ 1645160 w 2111990"/>
              <a:gd name="connsiteY3" fmla="*/ 643431 h 643431"/>
              <a:gd name="connsiteX4" fmla="*/ 4584 w 2111990"/>
              <a:gd name="connsiteY4" fmla="*/ 626188 h 643431"/>
              <a:gd name="connsiteX0" fmla="*/ 0 w 2107406"/>
              <a:gd name="connsiteY0" fmla="*/ 626188 h 643431"/>
              <a:gd name="connsiteX1" fmla="*/ 4941 w 2107406"/>
              <a:gd name="connsiteY1" fmla="*/ 0 h 643431"/>
              <a:gd name="connsiteX2" fmla="*/ 2107406 w 2107406"/>
              <a:gd name="connsiteY2" fmla="*/ 0 h 643431"/>
              <a:gd name="connsiteX3" fmla="*/ 1640576 w 2107406"/>
              <a:gd name="connsiteY3" fmla="*/ 643431 h 643431"/>
              <a:gd name="connsiteX4" fmla="*/ 0 w 2107406"/>
              <a:gd name="connsiteY4" fmla="*/ 626188 h 64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406" h="643431">
                <a:moveTo>
                  <a:pt x="0" y="626188"/>
                </a:moveTo>
                <a:lnTo>
                  <a:pt x="4941" y="0"/>
                </a:lnTo>
                <a:lnTo>
                  <a:pt x="2107406" y="0"/>
                </a:lnTo>
                <a:lnTo>
                  <a:pt x="1640576" y="643431"/>
                </a:lnTo>
                <a:lnTo>
                  <a:pt x="0" y="62618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294287"/>
            <a:ext cx="9144000" cy="4571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1522297" y="1457270"/>
            <a:ext cx="7626668" cy="1504548"/>
          </a:xfrm>
          <a:custGeom>
            <a:avLst/>
            <a:gdLst>
              <a:gd name="connsiteX0" fmla="*/ 0 w 7344816"/>
              <a:gd name="connsiteY0" fmla="*/ 1512168 h 1512168"/>
              <a:gd name="connsiteX1" fmla="*/ 378042 w 7344816"/>
              <a:gd name="connsiteY1" fmla="*/ 0 h 1512168"/>
              <a:gd name="connsiteX2" fmla="*/ 7344816 w 7344816"/>
              <a:gd name="connsiteY2" fmla="*/ 0 h 1512168"/>
              <a:gd name="connsiteX3" fmla="*/ 6966774 w 7344816"/>
              <a:gd name="connsiteY3" fmla="*/ 1512168 h 1512168"/>
              <a:gd name="connsiteX4" fmla="*/ 0 w 7344816"/>
              <a:gd name="connsiteY4" fmla="*/ 1512168 h 1512168"/>
              <a:gd name="connsiteX0" fmla="*/ 0 w 7344816"/>
              <a:gd name="connsiteY0" fmla="*/ 1512168 h 1512168"/>
              <a:gd name="connsiteX1" fmla="*/ 1433119 w 7344816"/>
              <a:gd name="connsiteY1" fmla="*/ 14068 h 1512168"/>
              <a:gd name="connsiteX2" fmla="*/ 7344816 w 7344816"/>
              <a:gd name="connsiteY2" fmla="*/ 0 h 1512168"/>
              <a:gd name="connsiteX3" fmla="*/ 6966774 w 7344816"/>
              <a:gd name="connsiteY3" fmla="*/ 1512168 h 1512168"/>
              <a:gd name="connsiteX4" fmla="*/ 0 w 7344816"/>
              <a:gd name="connsiteY4" fmla="*/ 1512168 h 1512168"/>
              <a:gd name="connsiteX0" fmla="*/ 0 w 7344816"/>
              <a:gd name="connsiteY0" fmla="*/ 1512168 h 1512168"/>
              <a:gd name="connsiteX1" fmla="*/ 951875 w 7344816"/>
              <a:gd name="connsiteY1" fmla="*/ 42204 h 1512168"/>
              <a:gd name="connsiteX2" fmla="*/ 7344816 w 7344816"/>
              <a:gd name="connsiteY2" fmla="*/ 0 h 1512168"/>
              <a:gd name="connsiteX3" fmla="*/ 6966774 w 7344816"/>
              <a:gd name="connsiteY3" fmla="*/ 1512168 h 1512168"/>
              <a:gd name="connsiteX4" fmla="*/ 0 w 7344816"/>
              <a:gd name="connsiteY4" fmla="*/ 1512168 h 1512168"/>
              <a:gd name="connsiteX0" fmla="*/ 0 w 6966774"/>
              <a:gd name="connsiteY0" fmla="*/ 1504548 h 1504548"/>
              <a:gd name="connsiteX1" fmla="*/ 951875 w 6966774"/>
              <a:gd name="connsiteY1" fmla="*/ 34584 h 1504548"/>
              <a:gd name="connsiteX2" fmla="*/ 6689790 w 6966774"/>
              <a:gd name="connsiteY2" fmla="*/ 0 h 1504548"/>
              <a:gd name="connsiteX3" fmla="*/ 6966774 w 6966774"/>
              <a:gd name="connsiteY3" fmla="*/ 1504548 h 1504548"/>
              <a:gd name="connsiteX4" fmla="*/ 0 w 6966774"/>
              <a:gd name="connsiteY4" fmla="*/ 1504548 h 1504548"/>
              <a:gd name="connsiteX0" fmla="*/ 0 w 6689790"/>
              <a:gd name="connsiteY0" fmla="*/ 1504548 h 1504548"/>
              <a:gd name="connsiteX1" fmla="*/ 951875 w 6689790"/>
              <a:gd name="connsiteY1" fmla="*/ 34584 h 1504548"/>
              <a:gd name="connsiteX2" fmla="*/ 6689790 w 6689790"/>
              <a:gd name="connsiteY2" fmla="*/ 0 h 1504548"/>
              <a:gd name="connsiteX3" fmla="*/ 6672681 w 6689790"/>
              <a:gd name="connsiteY3" fmla="*/ 1504548 h 1504548"/>
              <a:gd name="connsiteX4" fmla="*/ 0 w 6689790"/>
              <a:gd name="connsiteY4" fmla="*/ 1504548 h 1504548"/>
              <a:gd name="connsiteX0" fmla="*/ 0 w 6689790"/>
              <a:gd name="connsiteY0" fmla="*/ 1504548 h 1504548"/>
              <a:gd name="connsiteX1" fmla="*/ 951875 w 6689790"/>
              <a:gd name="connsiteY1" fmla="*/ 34584 h 1504548"/>
              <a:gd name="connsiteX2" fmla="*/ 6689790 w 6689790"/>
              <a:gd name="connsiteY2" fmla="*/ 0 h 1504548"/>
              <a:gd name="connsiteX3" fmla="*/ 6686050 w 6689790"/>
              <a:gd name="connsiteY3" fmla="*/ 1504548 h 1504548"/>
              <a:gd name="connsiteX4" fmla="*/ 0 w 6689790"/>
              <a:gd name="connsiteY4" fmla="*/ 1504548 h 150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9790" h="1504548">
                <a:moveTo>
                  <a:pt x="0" y="1504548"/>
                </a:moveTo>
                <a:lnTo>
                  <a:pt x="951875" y="34584"/>
                </a:lnTo>
                <a:lnTo>
                  <a:pt x="6689790" y="0"/>
                </a:lnTo>
                <a:cubicBezTo>
                  <a:pt x="6688543" y="501516"/>
                  <a:pt x="6687297" y="1003032"/>
                  <a:pt x="6686050" y="1504548"/>
                </a:cubicBezTo>
                <a:lnTo>
                  <a:pt x="0" y="1504548"/>
                </a:lnTo>
                <a:close/>
              </a:path>
            </a:pathLst>
          </a:custGeom>
          <a:gradFill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4762" y="6792685"/>
            <a:ext cx="9146590" cy="66195"/>
          </a:xfrm>
          <a:custGeom>
            <a:avLst/>
            <a:gdLst>
              <a:gd name="connsiteX0" fmla="*/ 0 w 9144000"/>
              <a:gd name="connsiteY0" fmla="*/ 0 h 65162"/>
              <a:gd name="connsiteX1" fmla="*/ 9133139 w 9144000"/>
              <a:gd name="connsiteY1" fmla="*/ 0 h 65162"/>
              <a:gd name="connsiteX2" fmla="*/ 9144000 w 9144000"/>
              <a:gd name="connsiteY2" fmla="*/ 10861 h 65162"/>
              <a:gd name="connsiteX3" fmla="*/ 9144000 w 9144000"/>
              <a:gd name="connsiteY3" fmla="*/ 65162 h 65162"/>
              <a:gd name="connsiteX4" fmla="*/ 0 w 9144000"/>
              <a:gd name="connsiteY4" fmla="*/ 65162 h 65162"/>
              <a:gd name="connsiteX5" fmla="*/ 0 w 9144000"/>
              <a:gd name="connsiteY5" fmla="*/ 0 h 65162"/>
              <a:gd name="connsiteX0" fmla="*/ 0 w 9144000"/>
              <a:gd name="connsiteY0" fmla="*/ 0 h 65162"/>
              <a:gd name="connsiteX1" fmla="*/ 9133139 w 9144000"/>
              <a:gd name="connsiteY1" fmla="*/ 0 h 65162"/>
              <a:gd name="connsiteX2" fmla="*/ 9144000 w 9144000"/>
              <a:gd name="connsiteY2" fmla="*/ 10861 h 65162"/>
              <a:gd name="connsiteX3" fmla="*/ 9127331 w 9144000"/>
              <a:gd name="connsiteY3" fmla="*/ 65162 h 65162"/>
              <a:gd name="connsiteX4" fmla="*/ 0 w 9144000"/>
              <a:gd name="connsiteY4" fmla="*/ 65162 h 65162"/>
              <a:gd name="connsiteX5" fmla="*/ 0 w 9144000"/>
              <a:gd name="connsiteY5" fmla="*/ 0 h 65162"/>
              <a:gd name="connsiteX0" fmla="*/ 0 w 9135136"/>
              <a:gd name="connsiteY0" fmla="*/ 0 h 65162"/>
              <a:gd name="connsiteX1" fmla="*/ 9133139 w 9135136"/>
              <a:gd name="connsiteY1" fmla="*/ 0 h 65162"/>
              <a:gd name="connsiteX2" fmla="*/ 9129712 w 9135136"/>
              <a:gd name="connsiteY2" fmla="*/ 10861 h 65162"/>
              <a:gd name="connsiteX3" fmla="*/ 9127331 w 9135136"/>
              <a:gd name="connsiteY3" fmla="*/ 65162 h 65162"/>
              <a:gd name="connsiteX4" fmla="*/ 0 w 9135136"/>
              <a:gd name="connsiteY4" fmla="*/ 65162 h 65162"/>
              <a:gd name="connsiteX5" fmla="*/ 0 w 9135136"/>
              <a:gd name="connsiteY5" fmla="*/ 0 h 65162"/>
              <a:gd name="connsiteX0" fmla="*/ 0 w 9134312"/>
              <a:gd name="connsiteY0" fmla="*/ 0 h 65162"/>
              <a:gd name="connsiteX1" fmla="*/ 9133139 w 9134312"/>
              <a:gd name="connsiteY1" fmla="*/ 0 h 65162"/>
              <a:gd name="connsiteX2" fmla="*/ 9120187 w 9134312"/>
              <a:gd name="connsiteY2" fmla="*/ 13242 h 65162"/>
              <a:gd name="connsiteX3" fmla="*/ 9127331 w 9134312"/>
              <a:gd name="connsiteY3" fmla="*/ 65162 h 65162"/>
              <a:gd name="connsiteX4" fmla="*/ 0 w 9134312"/>
              <a:gd name="connsiteY4" fmla="*/ 65162 h 65162"/>
              <a:gd name="connsiteX5" fmla="*/ 0 w 9134312"/>
              <a:gd name="connsiteY5" fmla="*/ 0 h 65162"/>
              <a:gd name="connsiteX0" fmla="*/ 0 w 9135136"/>
              <a:gd name="connsiteY0" fmla="*/ 0 h 65162"/>
              <a:gd name="connsiteX1" fmla="*/ 9133139 w 9135136"/>
              <a:gd name="connsiteY1" fmla="*/ 0 h 65162"/>
              <a:gd name="connsiteX2" fmla="*/ 9129712 w 9135136"/>
              <a:gd name="connsiteY2" fmla="*/ 13242 h 65162"/>
              <a:gd name="connsiteX3" fmla="*/ 9127331 w 9135136"/>
              <a:gd name="connsiteY3" fmla="*/ 65162 h 65162"/>
              <a:gd name="connsiteX4" fmla="*/ 0 w 9135136"/>
              <a:gd name="connsiteY4" fmla="*/ 65162 h 65162"/>
              <a:gd name="connsiteX5" fmla="*/ 0 w 9135136"/>
              <a:gd name="connsiteY5" fmla="*/ 0 h 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5136" h="65162">
                <a:moveTo>
                  <a:pt x="0" y="0"/>
                </a:moveTo>
                <a:lnTo>
                  <a:pt x="9133139" y="0"/>
                </a:lnTo>
                <a:cubicBezTo>
                  <a:pt x="9139137" y="0"/>
                  <a:pt x="9129712" y="7244"/>
                  <a:pt x="9129712" y="13242"/>
                </a:cubicBezTo>
                <a:lnTo>
                  <a:pt x="9127331" y="65162"/>
                </a:lnTo>
                <a:lnTo>
                  <a:pt x="0" y="6516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00436" y="1905542"/>
            <a:ext cx="4415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be-BY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5733256"/>
            <a:ext cx="5609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Авторы: </a:t>
            </a:r>
            <a:r>
              <a:rPr lang="ru-RU" sz="1400" b="1" dirty="0"/>
              <a:t>Жуковский А.И</a:t>
            </a:r>
            <a:r>
              <a:rPr lang="ru-RU" sz="1400" b="1" dirty="0" smtClean="0"/>
              <a:t>., </a:t>
            </a:r>
            <a:r>
              <a:rPr lang="ru-RU" sz="1400" b="1" dirty="0" err="1"/>
              <a:t>Ничипорчук</a:t>
            </a:r>
            <a:r>
              <a:rPr lang="ru-RU" sz="1400" b="1" dirty="0"/>
              <a:t> А.О</a:t>
            </a:r>
            <a:r>
              <a:rPr lang="ru-RU" sz="1400" b="1" dirty="0" smtClean="0"/>
              <a:t>., </a:t>
            </a:r>
            <a:r>
              <a:rPr lang="ru-RU" sz="1400" b="1" dirty="0"/>
              <a:t>Толкачёв А.Н</a:t>
            </a:r>
            <a:r>
              <a:rPr lang="ru-RU" sz="1400" b="1" dirty="0" smtClean="0"/>
              <a:t>., </a:t>
            </a:r>
            <a:r>
              <a:rPr lang="ru-RU" sz="1400" b="1" dirty="0" err="1"/>
              <a:t>Кутень</a:t>
            </a:r>
            <a:r>
              <a:rPr lang="ru-RU" sz="1400" b="1" dirty="0"/>
              <a:t> С.А</a:t>
            </a:r>
            <a:r>
              <a:rPr lang="ru-RU" sz="1400" b="1" dirty="0" smtClean="0"/>
              <a:t>.,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     </a:t>
            </a:r>
            <a:r>
              <a:rPr lang="ru-RU" sz="1400" b="1" dirty="0" err="1" smtClean="0"/>
              <a:t>Хрущинский</a:t>
            </a:r>
            <a:r>
              <a:rPr lang="en-US" sz="1400" b="1" dirty="0"/>
              <a:t> </a:t>
            </a:r>
            <a:r>
              <a:rPr lang="ru-RU" sz="1400" b="1" dirty="0"/>
              <a:t>А.А</a:t>
            </a:r>
            <a:r>
              <a:rPr lang="ru-RU" sz="1400" b="1" dirty="0" smtClean="0"/>
              <a:t>., </a:t>
            </a:r>
            <a:r>
              <a:rPr lang="ru-RU" sz="1400" b="1" dirty="0" err="1"/>
              <a:t>Гузов</a:t>
            </a:r>
            <a:r>
              <a:rPr lang="ru-RU" sz="1400" b="1" dirty="0"/>
              <a:t> В.Д</a:t>
            </a:r>
            <a:r>
              <a:rPr lang="ru-RU" sz="1400" b="1" dirty="0" smtClean="0"/>
              <a:t>., </a:t>
            </a:r>
            <a:r>
              <a:rPr lang="ru-RU" sz="1400" b="1" dirty="0"/>
              <a:t>Кожемякин В.А</a:t>
            </a:r>
            <a:r>
              <a:rPr lang="ru-RU" sz="1400" b="1" dirty="0" smtClean="0"/>
              <a:t>., </a:t>
            </a:r>
            <a:r>
              <a:rPr lang="ru-RU" sz="1400" b="1" dirty="0"/>
              <a:t>Чудаков В.А</a:t>
            </a:r>
            <a:r>
              <a:rPr lang="ru-RU" sz="1400" b="1" dirty="0" smtClean="0"/>
              <a:t>. 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" y="2994475"/>
            <a:ext cx="91406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Контроль радиоактивного загрязнения почв методом «</a:t>
            </a:r>
            <a:r>
              <a:rPr lang="en-US" sz="3200" b="1" dirty="0"/>
              <a:t>in situ</a:t>
            </a:r>
            <a:r>
              <a:rPr lang="ru-RU" sz="3200" b="1" dirty="0"/>
              <a:t>» с учётом глубины залегания радионуклидов с использованием многофункционального гамма-спектрометра МКС-АТ6101ДР</a:t>
            </a:r>
            <a:endParaRPr lang="ru-RU" sz="3200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800000">
            <a:off x="5250285" y="6525344"/>
            <a:ext cx="1716273" cy="387174"/>
          </a:xfrm>
          <a:custGeom>
            <a:avLst/>
            <a:gdLst>
              <a:gd name="connsiteX0" fmla="*/ 0 w 1716273"/>
              <a:gd name="connsiteY0" fmla="*/ 1080118 h 1080118"/>
              <a:gd name="connsiteX1" fmla="*/ 858137 w 1716273"/>
              <a:gd name="connsiteY1" fmla="*/ 0 h 1080118"/>
              <a:gd name="connsiteX2" fmla="*/ 1716273 w 1716273"/>
              <a:gd name="connsiteY2" fmla="*/ 1080118 h 1080118"/>
              <a:gd name="connsiteX3" fmla="*/ 0 w 1716273"/>
              <a:gd name="connsiteY3" fmla="*/ 1080118 h 1080118"/>
              <a:gd name="connsiteX0" fmla="*/ 0 w 1716273"/>
              <a:gd name="connsiteY0" fmla="*/ 387174 h 387174"/>
              <a:gd name="connsiteX1" fmla="*/ 917669 w 1716273"/>
              <a:gd name="connsiteY1" fmla="*/ 0 h 387174"/>
              <a:gd name="connsiteX2" fmla="*/ 1716273 w 1716273"/>
              <a:gd name="connsiteY2" fmla="*/ 387174 h 387174"/>
              <a:gd name="connsiteX3" fmla="*/ 0 w 1716273"/>
              <a:gd name="connsiteY3" fmla="*/ 387174 h 38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273" h="387174">
                <a:moveTo>
                  <a:pt x="0" y="387174"/>
                </a:moveTo>
                <a:lnTo>
                  <a:pt x="917669" y="0"/>
                </a:lnTo>
                <a:lnTo>
                  <a:pt x="1716273" y="387174"/>
                </a:lnTo>
                <a:lnTo>
                  <a:pt x="0" y="38717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48747" y="6525344"/>
            <a:ext cx="3009122" cy="267341"/>
          </a:xfrm>
          <a:custGeom>
            <a:avLst/>
            <a:gdLst>
              <a:gd name="connsiteX0" fmla="*/ 0 w 4082590"/>
              <a:gd name="connsiteY0" fmla="*/ 0 h 267341"/>
              <a:gd name="connsiteX1" fmla="*/ 4082590 w 4082590"/>
              <a:gd name="connsiteY1" fmla="*/ 0 h 267341"/>
              <a:gd name="connsiteX2" fmla="*/ 4082590 w 4082590"/>
              <a:gd name="connsiteY2" fmla="*/ 267341 h 267341"/>
              <a:gd name="connsiteX3" fmla="*/ 0 w 4082590"/>
              <a:gd name="connsiteY3" fmla="*/ 267341 h 267341"/>
              <a:gd name="connsiteX4" fmla="*/ 0 w 4082590"/>
              <a:gd name="connsiteY4" fmla="*/ 0 h 267341"/>
              <a:gd name="connsiteX0" fmla="*/ 0 w 4082590"/>
              <a:gd name="connsiteY0" fmla="*/ 0 h 267341"/>
              <a:gd name="connsiteX1" fmla="*/ 3000550 w 4082590"/>
              <a:gd name="connsiteY1" fmla="*/ 15240 h 267341"/>
              <a:gd name="connsiteX2" fmla="*/ 4082590 w 4082590"/>
              <a:gd name="connsiteY2" fmla="*/ 267341 h 267341"/>
              <a:gd name="connsiteX3" fmla="*/ 0 w 4082590"/>
              <a:gd name="connsiteY3" fmla="*/ 267341 h 267341"/>
              <a:gd name="connsiteX4" fmla="*/ 0 w 4082590"/>
              <a:gd name="connsiteY4" fmla="*/ 0 h 267341"/>
              <a:gd name="connsiteX0" fmla="*/ 0 w 3008170"/>
              <a:gd name="connsiteY0" fmla="*/ 0 h 267341"/>
              <a:gd name="connsiteX1" fmla="*/ 3000550 w 3008170"/>
              <a:gd name="connsiteY1" fmla="*/ 15240 h 267341"/>
              <a:gd name="connsiteX2" fmla="*/ 3008170 w 3008170"/>
              <a:gd name="connsiteY2" fmla="*/ 259721 h 267341"/>
              <a:gd name="connsiteX3" fmla="*/ 0 w 3008170"/>
              <a:gd name="connsiteY3" fmla="*/ 267341 h 267341"/>
              <a:gd name="connsiteX4" fmla="*/ 0 w 3008170"/>
              <a:gd name="connsiteY4" fmla="*/ 0 h 267341"/>
              <a:gd name="connsiteX0" fmla="*/ 0 w 3008170"/>
              <a:gd name="connsiteY0" fmla="*/ 15240 h 282581"/>
              <a:gd name="connsiteX1" fmla="*/ 2992930 w 3008170"/>
              <a:gd name="connsiteY1" fmla="*/ 0 h 282581"/>
              <a:gd name="connsiteX2" fmla="*/ 3008170 w 3008170"/>
              <a:gd name="connsiteY2" fmla="*/ 274961 h 282581"/>
              <a:gd name="connsiteX3" fmla="*/ 0 w 3008170"/>
              <a:gd name="connsiteY3" fmla="*/ 282581 h 282581"/>
              <a:gd name="connsiteX4" fmla="*/ 0 w 3008170"/>
              <a:gd name="connsiteY4" fmla="*/ 15240 h 282581"/>
              <a:gd name="connsiteX0" fmla="*/ 0 w 3008170"/>
              <a:gd name="connsiteY0" fmla="*/ 0 h 267341"/>
              <a:gd name="connsiteX1" fmla="*/ 2992930 w 3008170"/>
              <a:gd name="connsiteY1" fmla="*/ 38100 h 267341"/>
              <a:gd name="connsiteX2" fmla="*/ 3008170 w 3008170"/>
              <a:gd name="connsiteY2" fmla="*/ 259721 h 267341"/>
              <a:gd name="connsiteX3" fmla="*/ 0 w 3008170"/>
              <a:gd name="connsiteY3" fmla="*/ 267341 h 267341"/>
              <a:gd name="connsiteX4" fmla="*/ 0 w 3008170"/>
              <a:gd name="connsiteY4" fmla="*/ 0 h 267341"/>
              <a:gd name="connsiteX0" fmla="*/ 0 w 3008170"/>
              <a:gd name="connsiteY0" fmla="*/ 0 h 267341"/>
              <a:gd name="connsiteX1" fmla="*/ 2985310 w 3008170"/>
              <a:gd name="connsiteY1" fmla="*/ 15240 h 267341"/>
              <a:gd name="connsiteX2" fmla="*/ 3008170 w 3008170"/>
              <a:gd name="connsiteY2" fmla="*/ 259721 h 267341"/>
              <a:gd name="connsiteX3" fmla="*/ 0 w 3008170"/>
              <a:gd name="connsiteY3" fmla="*/ 267341 h 267341"/>
              <a:gd name="connsiteX4" fmla="*/ 0 w 3008170"/>
              <a:gd name="connsiteY4" fmla="*/ 0 h 267341"/>
              <a:gd name="connsiteX0" fmla="*/ 0 w 3008170"/>
              <a:gd name="connsiteY0" fmla="*/ 15240 h 282581"/>
              <a:gd name="connsiteX1" fmla="*/ 2985310 w 3008170"/>
              <a:gd name="connsiteY1" fmla="*/ 0 h 282581"/>
              <a:gd name="connsiteX2" fmla="*/ 3008170 w 3008170"/>
              <a:gd name="connsiteY2" fmla="*/ 274961 h 282581"/>
              <a:gd name="connsiteX3" fmla="*/ 0 w 3008170"/>
              <a:gd name="connsiteY3" fmla="*/ 282581 h 282581"/>
              <a:gd name="connsiteX4" fmla="*/ 0 w 3008170"/>
              <a:gd name="connsiteY4" fmla="*/ 15240 h 282581"/>
              <a:gd name="connsiteX0" fmla="*/ 0 w 3008170"/>
              <a:gd name="connsiteY0" fmla="*/ 15240 h 282581"/>
              <a:gd name="connsiteX1" fmla="*/ 3008170 w 3008170"/>
              <a:gd name="connsiteY1" fmla="*/ 0 h 282581"/>
              <a:gd name="connsiteX2" fmla="*/ 3008170 w 3008170"/>
              <a:gd name="connsiteY2" fmla="*/ 274961 h 282581"/>
              <a:gd name="connsiteX3" fmla="*/ 0 w 3008170"/>
              <a:gd name="connsiteY3" fmla="*/ 282581 h 282581"/>
              <a:gd name="connsiteX4" fmla="*/ 0 w 3008170"/>
              <a:gd name="connsiteY4" fmla="*/ 15240 h 282581"/>
              <a:gd name="connsiteX0" fmla="*/ 0 w 3015790"/>
              <a:gd name="connsiteY0" fmla="*/ 0 h 267341"/>
              <a:gd name="connsiteX1" fmla="*/ 3015790 w 3015790"/>
              <a:gd name="connsiteY1" fmla="*/ 0 h 267341"/>
              <a:gd name="connsiteX2" fmla="*/ 3008170 w 3015790"/>
              <a:gd name="connsiteY2" fmla="*/ 259721 h 267341"/>
              <a:gd name="connsiteX3" fmla="*/ 0 w 3015790"/>
              <a:gd name="connsiteY3" fmla="*/ 267341 h 267341"/>
              <a:gd name="connsiteX4" fmla="*/ 0 w 3015790"/>
              <a:gd name="connsiteY4" fmla="*/ 0 h 267341"/>
              <a:gd name="connsiteX0" fmla="*/ 0 w 3023410"/>
              <a:gd name="connsiteY0" fmla="*/ 0 h 267341"/>
              <a:gd name="connsiteX1" fmla="*/ 3015790 w 3023410"/>
              <a:gd name="connsiteY1" fmla="*/ 0 h 267341"/>
              <a:gd name="connsiteX2" fmla="*/ 3023410 w 3023410"/>
              <a:gd name="connsiteY2" fmla="*/ 259721 h 267341"/>
              <a:gd name="connsiteX3" fmla="*/ 0 w 3023410"/>
              <a:gd name="connsiteY3" fmla="*/ 267341 h 267341"/>
              <a:gd name="connsiteX4" fmla="*/ 0 w 3023410"/>
              <a:gd name="connsiteY4" fmla="*/ 0 h 267341"/>
              <a:gd name="connsiteX0" fmla="*/ 0 w 3023410"/>
              <a:gd name="connsiteY0" fmla="*/ 0 h 267341"/>
              <a:gd name="connsiteX1" fmla="*/ 3015790 w 3023410"/>
              <a:gd name="connsiteY1" fmla="*/ 0 h 267341"/>
              <a:gd name="connsiteX2" fmla="*/ 3023410 w 3023410"/>
              <a:gd name="connsiteY2" fmla="*/ 259721 h 267341"/>
              <a:gd name="connsiteX3" fmla="*/ 0 w 3023410"/>
              <a:gd name="connsiteY3" fmla="*/ 267341 h 267341"/>
              <a:gd name="connsiteX4" fmla="*/ 0 w 3023410"/>
              <a:gd name="connsiteY4" fmla="*/ 0 h 267341"/>
              <a:gd name="connsiteX0" fmla="*/ 0 w 3015790"/>
              <a:gd name="connsiteY0" fmla="*/ 0 h 267341"/>
              <a:gd name="connsiteX1" fmla="*/ 3015790 w 3015790"/>
              <a:gd name="connsiteY1" fmla="*/ 0 h 267341"/>
              <a:gd name="connsiteX2" fmla="*/ 3013885 w 3015790"/>
              <a:gd name="connsiteY2" fmla="*/ 259721 h 267341"/>
              <a:gd name="connsiteX3" fmla="*/ 0 w 3015790"/>
              <a:gd name="connsiteY3" fmla="*/ 267341 h 267341"/>
              <a:gd name="connsiteX4" fmla="*/ 0 w 3015790"/>
              <a:gd name="connsiteY4" fmla="*/ 0 h 267341"/>
              <a:gd name="connsiteX0" fmla="*/ 0 w 3013885"/>
              <a:gd name="connsiteY0" fmla="*/ 0 h 267341"/>
              <a:gd name="connsiteX1" fmla="*/ 3006265 w 3013885"/>
              <a:gd name="connsiteY1" fmla="*/ 2381 h 267341"/>
              <a:gd name="connsiteX2" fmla="*/ 3013885 w 3013885"/>
              <a:gd name="connsiteY2" fmla="*/ 259721 h 267341"/>
              <a:gd name="connsiteX3" fmla="*/ 0 w 3013885"/>
              <a:gd name="connsiteY3" fmla="*/ 267341 h 267341"/>
              <a:gd name="connsiteX4" fmla="*/ 0 w 3013885"/>
              <a:gd name="connsiteY4" fmla="*/ 0 h 267341"/>
              <a:gd name="connsiteX0" fmla="*/ 0 w 3013885"/>
              <a:gd name="connsiteY0" fmla="*/ 0 h 267341"/>
              <a:gd name="connsiteX1" fmla="*/ 3006265 w 3013885"/>
              <a:gd name="connsiteY1" fmla="*/ 2381 h 267341"/>
              <a:gd name="connsiteX2" fmla="*/ 3013885 w 3013885"/>
              <a:gd name="connsiteY2" fmla="*/ 262103 h 267341"/>
              <a:gd name="connsiteX3" fmla="*/ 0 w 3013885"/>
              <a:gd name="connsiteY3" fmla="*/ 267341 h 267341"/>
              <a:gd name="connsiteX4" fmla="*/ 0 w 3013885"/>
              <a:gd name="connsiteY4" fmla="*/ 0 h 267341"/>
              <a:gd name="connsiteX0" fmla="*/ 0 w 3009122"/>
              <a:gd name="connsiteY0" fmla="*/ 0 h 267341"/>
              <a:gd name="connsiteX1" fmla="*/ 3006265 w 3009122"/>
              <a:gd name="connsiteY1" fmla="*/ 2381 h 267341"/>
              <a:gd name="connsiteX2" fmla="*/ 3009122 w 3009122"/>
              <a:gd name="connsiteY2" fmla="*/ 262103 h 267341"/>
              <a:gd name="connsiteX3" fmla="*/ 0 w 3009122"/>
              <a:gd name="connsiteY3" fmla="*/ 267341 h 267341"/>
              <a:gd name="connsiteX4" fmla="*/ 0 w 3009122"/>
              <a:gd name="connsiteY4" fmla="*/ 0 h 26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122" h="267341">
                <a:moveTo>
                  <a:pt x="0" y="0"/>
                </a:moveTo>
                <a:lnTo>
                  <a:pt x="3006265" y="2381"/>
                </a:lnTo>
                <a:cubicBezTo>
                  <a:pt x="3007217" y="88955"/>
                  <a:pt x="3008170" y="175529"/>
                  <a:pt x="3009122" y="262103"/>
                </a:cubicBezTo>
                <a:lnTo>
                  <a:pt x="0" y="2673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9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19264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58" r="1820" b="3438"/>
          <a:stretch>
            <a:fillRect/>
          </a:stretch>
        </p:blipFill>
        <p:spPr bwMode="auto">
          <a:xfrm>
            <a:off x="4572000" y="1182799"/>
            <a:ext cx="4540020" cy="25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15"/>
          <a:stretch>
            <a:fillRect/>
          </a:stretch>
        </p:blipFill>
        <p:spPr bwMode="auto">
          <a:xfrm>
            <a:off x="26194" y="1124743"/>
            <a:ext cx="4545805" cy="26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312" y="3787979"/>
            <a:ext cx="4449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асчетные </a:t>
            </a:r>
            <a:r>
              <a:rPr lang="ru-RU" dirty="0"/>
              <a:t>аппаратурные спектры для математической модели почвы с радиусом </a:t>
            </a:r>
            <a:r>
              <a:rPr lang="en-US" dirty="0"/>
              <a:t>R </a:t>
            </a:r>
            <a:r>
              <a:rPr lang="be-BY" dirty="0"/>
              <a:t>равным</a:t>
            </a:r>
            <a:r>
              <a:rPr lang="ru-RU" dirty="0"/>
              <a:t> 0.5 </a:t>
            </a:r>
            <a:r>
              <a:rPr lang="ru-RU" dirty="0" smtClean="0"/>
              <a:t>м с различной плотностью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69592" y="3773945"/>
            <a:ext cx="3953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</a:t>
            </a:r>
            <a:r>
              <a:rPr lang="ru-RU" dirty="0" smtClean="0"/>
              <a:t>увствительность </a:t>
            </a:r>
            <a:r>
              <a:rPr lang="ru-RU" dirty="0"/>
              <a:t>спектрометра к </a:t>
            </a:r>
            <a:r>
              <a:rPr lang="ru-RU" baseline="30000" dirty="0"/>
              <a:t>137</a:t>
            </a:r>
            <a:r>
              <a:rPr lang="ru-RU" dirty="0"/>
              <a:t>С</a:t>
            </a:r>
            <a:r>
              <a:rPr lang="en-US" dirty="0"/>
              <a:t>s</a:t>
            </a:r>
            <a:r>
              <a:rPr lang="ru-RU" dirty="0"/>
              <a:t> в зависимости от радиуса математической модели почвы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312" y="5424698"/>
            <a:ext cx="8989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При </a:t>
            </a:r>
            <a:r>
              <a:rPr lang="ru-RU" dirty="0"/>
              <a:t>уменьшении или увеличении плотности почвы эффективный радиус соответственно возрастает или уменьшается. Для данного случая на уровне ±5 % при равномерном распределении Cs137 в 15-ти сантиметровом слое почвы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2313" y="4776288"/>
            <a:ext cx="89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u="sng" dirty="0" smtClean="0"/>
              <a:t>Отклонение </a:t>
            </a:r>
            <a:r>
              <a:rPr lang="ru-RU" u="sng" dirty="0"/>
              <a:t>амплитуд ППП с энергией гамма-излучения 662кэВ для математических моделей почв с плотностями 1.0 </a:t>
            </a:r>
            <a:r>
              <a:rPr lang="en-US" u="sng" dirty="0"/>
              <a:t>g</a:t>
            </a:r>
            <a:r>
              <a:rPr lang="ru-RU" u="sng" dirty="0"/>
              <a:t>/</a:t>
            </a:r>
            <a:r>
              <a:rPr lang="en-US" u="sng" dirty="0"/>
              <a:t>cm</a:t>
            </a:r>
            <a:r>
              <a:rPr lang="ru-RU" u="sng" baseline="30000" dirty="0"/>
              <a:t>3</a:t>
            </a:r>
            <a:r>
              <a:rPr lang="ru-RU" u="sng" dirty="0"/>
              <a:t> и 1.5 </a:t>
            </a:r>
            <a:r>
              <a:rPr lang="en-US" u="sng" dirty="0"/>
              <a:t>g</a:t>
            </a:r>
            <a:r>
              <a:rPr lang="ru-RU" u="sng" dirty="0"/>
              <a:t>/</a:t>
            </a:r>
            <a:r>
              <a:rPr lang="en-US" u="sng" dirty="0"/>
              <a:t>cm</a:t>
            </a:r>
            <a:r>
              <a:rPr lang="ru-RU" u="sng" baseline="30000" dirty="0"/>
              <a:t>3</a:t>
            </a:r>
            <a:r>
              <a:rPr lang="ru-RU" u="sng" dirty="0"/>
              <a:t> на уровне ±7 % </a:t>
            </a:r>
          </a:p>
        </p:txBody>
      </p:sp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23618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3250852"/>
              </p:ext>
            </p:extLst>
          </p:nvPr>
        </p:nvGraphicFramePr>
        <p:xfrm>
          <a:off x="214282" y="1000108"/>
          <a:ext cx="5050279" cy="510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8519" y="5942713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лубинное распределение </a:t>
            </a:r>
            <a:r>
              <a:rPr lang="ru-RU" dirty="0"/>
              <a:t>техногенных радионуклидов </a:t>
            </a:r>
            <a:r>
              <a:rPr lang="ru-RU" baseline="30000" dirty="0"/>
              <a:t>134</a:t>
            </a:r>
            <a:r>
              <a:rPr lang="ru-RU" dirty="0"/>
              <a:t>С</a:t>
            </a:r>
            <a:r>
              <a:rPr lang="en-US" dirty="0"/>
              <a:t>s</a:t>
            </a:r>
            <a:r>
              <a:rPr lang="ru-RU" dirty="0"/>
              <a:t> и </a:t>
            </a:r>
            <a:r>
              <a:rPr lang="ru-RU" baseline="30000" dirty="0"/>
              <a:t>137</a:t>
            </a:r>
            <a:r>
              <a:rPr lang="ru-RU" dirty="0"/>
              <a:t>С</a:t>
            </a:r>
            <a:r>
              <a:rPr lang="en-US" dirty="0" smtClean="0"/>
              <a:t>s</a:t>
            </a:r>
            <a:r>
              <a:rPr lang="ru-RU" dirty="0" smtClean="0"/>
              <a:t> в невспаханной почве</a:t>
            </a:r>
            <a:endParaRPr lang="ru-RU" dirty="0"/>
          </a:p>
        </p:txBody>
      </p:sp>
      <p:pic>
        <p:nvPicPr>
          <p:cNvPr id="3074" name="Picture 2" descr="D:\6101DR\Фото_АТ6101ДР\DSC02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543393"/>
            <a:ext cx="3435695" cy="28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6101DR\Фото_АТ6101ДР\DSC021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867710"/>
            <a:ext cx="3449542" cy="25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23618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8577850"/>
              </p:ext>
            </p:extLst>
          </p:nvPr>
        </p:nvGraphicFramePr>
        <p:xfrm>
          <a:off x="214282" y="2357430"/>
          <a:ext cx="4706815" cy="3576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1"/>
                <a:gridCol w="616974"/>
                <a:gridCol w="742808"/>
                <a:gridCol w="1260457"/>
                <a:gridCol w="1366495"/>
              </a:tblGrid>
              <a:tr h="10887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Глубина вспашки почвы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Номер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измере-ния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Показания глубины залегания, см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Результаты измерений удельной активности спектрометром МКС-АТ6101DR в 15-ти сантиметровом слое, Бк/кг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900" baseline="30000" dirty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900" baseline="30000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45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Невспахан-ная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511±153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265±80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517±155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268±81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5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Вспаханная на 5 см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333±100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152±46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334±100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163±49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6,1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342±103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178±53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5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Вспаханная на 10 см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9,6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269±81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129±39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10,7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279±84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129±39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10,2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270±81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121±36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5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Вспаханная на 15 см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367±110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173±52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18,5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337±103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127±41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3570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Измерения удельной активности </a:t>
            </a:r>
            <a:r>
              <a:rPr lang="ru-RU" b="1" dirty="0" err="1"/>
              <a:t>беспробоотборным</a:t>
            </a:r>
            <a:r>
              <a:rPr lang="ru-RU" b="1" dirty="0"/>
              <a:t> методом </a:t>
            </a:r>
            <a:r>
              <a:rPr lang="ru-RU" b="1" dirty="0" smtClean="0"/>
              <a:t>МКС-АТ6101ДР почвы </a:t>
            </a:r>
            <a:r>
              <a:rPr lang="ru-RU" b="1" dirty="0"/>
              <a:t>региона </a:t>
            </a:r>
            <a:r>
              <a:rPr lang="ru-RU" b="1" dirty="0" err="1"/>
              <a:t>Тохоку</a:t>
            </a:r>
            <a:r>
              <a:rPr lang="ru-RU" b="1" dirty="0"/>
              <a:t>. </a:t>
            </a:r>
          </a:p>
        </p:txBody>
      </p:sp>
      <p:pic>
        <p:nvPicPr>
          <p:cNvPr id="7170" name="Picture 2" descr="D:\6101DR\Фото_АТ6101ДР\DSC02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000108"/>
            <a:ext cx="3217256" cy="24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6101DR\Фото_АТ6101ДР\DSC023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387" y="3728814"/>
            <a:ext cx="3466043" cy="25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23618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9908173"/>
              </p:ext>
            </p:extLst>
          </p:nvPr>
        </p:nvGraphicFramePr>
        <p:xfrm>
          <a:off x="415926" y="1556795"/>
          <a:ext cx="4159908" cy="480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055"/>
                <a:gridCol w="977897"/>
                <a:gridCol w="1026978"/>
                <a:gridCol w="1026978"/>
              </a:tblGrid>
              <a:tr h="5237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Глубина вспашки почвы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Слой, см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Результаты измерений удельной активности проб почвы радиометром АТ1320С, Бк/кг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900" baseline="3000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900" baseline="30000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112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Невспаханная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0-1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6550±1770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3080±830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1620±470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802±233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2-3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761±264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314±121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3-4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316±121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163±65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4-5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511±204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306±121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5-10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154±66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56,9±32,7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>
                          <a:solidFill>
                            <a:schemeClr val="tx1"/>
                          </a:solidFill>
                          <a:effectLst/>
                        </a:rPr>
                        <a:t>0-15</a:t>
                      </a:r>
                      <a:endParaRPr lang="ru-RU" sz="800" b="1" u="sng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>
                          <a:solidFill>
                            <a:schemeClr val="tx1"/>
                          </a:solidFill>
                          <a:effectLst/>
                        </a:rPr>
                        <a:t>595±167</a:t>
                      </a:r>
                      <a:endParaRPr lang="ru-RU" sz="800" b="1" u="sng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tx1"/>
                          </a:solidFill>
                          <a:effectLst/>
                        </a:rPr>
                        <a:t>280±80</a:t>
                      </a:r>
                      <a:endParaRPr lang="ru-RU" sz="8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Вспаханная на 5 см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0-5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707±217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422±127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5-10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140±65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35,5±25,9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tx1"/>
                          </a:solidFill>
                          <a:effectLst/>
                        </a:rPr>
                        <a:t>0-15</a:t>
                      </a:r>
                      <a:endParaRPr lang="ru-RU" sz="8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tx1"/>
                          </a:solidFill>
                          <a:effectLst/>
                        </a:rPr>
                        <a:t>282±94</a:t>
                      </a:r>
                      <a:endParaRPr lang="ru-RU" sz="8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tx1"/>
                          </a:solidFill>
                          <a:effectLst/>
                        </a:rPr>
                        <a:t>158±47</a:t>
                      </a:r>
                      <a:endParaRPr lang="ru-RU" sz="8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Вспаханная на 10 см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0-5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546±169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306±92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5-10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381±133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203±72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10-15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65±&lt;65,0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46,7±&lt;46,7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15-20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47,9±&lt;47,9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35,2±&lt;35,2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tx1"/>
                          </a:solidFill>
                          <a:effectLst/>
                        </a:rPr>
                        <a:t>0-15</a:t>
                      </a:r>
                      <a:endParaRPr lang="ru-RU" sz="8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>
                          <a:solidFill>
                            <a:schemeClr val="tx1"/>
                          </a:solidFill>
                          <a:effectLst/>
                        </a:rPr>
                        <a:t>309±103</a:t>
                      </a:r>
                      <a:endParaRPr lang="ru-RU" sz="800" b="1" u="sng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tx1"/>
                          </a:solidFill>
                          <a:effectLst/>
                        </a:rPr>
                        <a:t>122±45</a:t>
                      </a:r>
                      <a:endParaRPr lang="ru-RU" sz="8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Вспаханная на 15 см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0-5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249±94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139±53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5-10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284±103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139±53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10-15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219±85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113±46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15-20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141±65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101±43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>
                          <a:solidFill>
                            <a:schemeClr val="tx1"/>
                          </a:solidFill>
                          <a:effectLst/>
                        </a:rPr>
                        <a:t>0-15</a:t>
                      </a:r>
                      <a:endParaRPr lang="ru-RU" sz="800" b="1" u="sng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tx1"/>
                          </a:solidFill>
                          <a:effectLst/>
                        </a:rPr>
                        <a:t>300±100</a:t>
                      </a:r>
                      <a:endParaRPr lang="ru-RU" sz="8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tx1"/>
                          </a:solidFill>
                          <a:effectLst/>
                        </a:rPr>
                        <a:t>164±50</a:t>
                      </a:r>
                      <a:endParaRPr lang="ru-RU" sz="8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2" marR="46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854099"/>
            <a:ext cx="4585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</a:t>
            </a:r>
            <a:r>
              <a:rPr lang="ru-RU" sz="1600" b="1" dirty="0" smtClean="0"/>
              <a:t>змерения удельной активности с помощью </a:t>
            </a:r>
            <a:r>
              <a:rPr lang="ru-RU" sz="1600" b="1" dirty="0" err="1" smtClean="0"/>
              <a:t>проботбора</a:t>
            </a:r>
            <a:r>
              <a:rPr lang="ru-RU" sz="1600" b="1" dirty="0" smtClean="0"/>
              <a:t> РКГ-АТ1320</a:t>
            </a:r>
            <a:r>
              <a:rPr lang="en-US" sz="1600" b="1" dirty="0" smtClean="0"/>
              <a:t>C</a:t>
            </a:r>
            <a:r>
              <a:rPr lang="ru-RU" sz="1600" b="1" dirty="0"/>
              <a:t> </a:t>
            </a:r>
            <a:r>
              <a:rPr lang="ru-RU" sz="1600" b="1" dirty="0" smtClean="0"/>
              <a:t>почвы региона </a:t>
            </a:r>
            <a:r>
              <a:rPr lang="ru-RU" sz="1600" b="1" dirty="0" err="1" smtClean="0"/>
              <a:t>Тохоку</a:t>
            </a:r>
            <a:r>
              <a:rPr lang="ru-RU" sz="1600" b="1" dirty="0" smtClean="0"/>
              <a:t>. </a:t>
            </a:r>
            <a:endParaRPr lang="ru-RU" sz="1600" b="1" dirty="0"/>
          </a:p>
        </p:txBody>
      </p:sp>
      <p:pic>
        <p:nvPicPr>
          <p:cNvPr id="6146" name="Picture 2" descr="D:\6101DR\Фото_АТ6101ДР\DSC02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6377" y="2037170"/>
            <a:ext cx="4786367" cy="35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23618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5769723"/>
              </p:ext>
            </p:extLst>
          </p:nvPr>
        </p:nvGraphicFramePr>
        <p:xfrm>
          <a:off x="157808" y="1772816"/>
          <a:ext cx="4524975" cy="2679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132"/>
                <a:gridCol w="609637"/>
                <a:gridCol w="609637"/>
                <a:gridCol w="609637"/>
                <a:gridCol w="544660"/>
                <a:gridCol w="590048"/>
                <a:gridCol w="629224"/>
              </a:tblGrid>
              <a:tr h="32883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Глубина вспашки почвы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Удельная активность в 15-ти сантиметровом слое, Бк/кг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Отклонение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Cs</a:t>
                      </a:r>
                      <a:r>
                        <a:rPr lang="ru-RU" sz="1000" baseline="30000" dirty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Отклонение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Cs</a:t>
                      </a:r>
                      <a:r>
                        <a:rPr lang="ru-RU" sz="1000" baseline="30000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8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Показания радиометра АТ1320С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Показания спектрометра МКС-АТ6101DR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1000" baseline="3000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1000" baseline="3000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1000" baseline="3000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1000" baseline="30000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8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Невспаханная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595±167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280±80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78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517±155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40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268±81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8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Вспаханная на 5 см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282±94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158±47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78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342±103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40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178±53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8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Вспаханная на 10 см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309±103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122±45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78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279±84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40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129±39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8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Вспаханная на 15 см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300±100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164±50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78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367±110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40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173±52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9807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Сравнение показаний спектрометра МКС-АТ6101DR и радиометра </a:t>
            </a:r>
            <a:r>
              <a:rPr lang="ru-RU" dirty="0" smtClean="0"/>
              <a:t>РКГ-AT1320C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346" y="5156990"/>
            <a:ext cx="8731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Максимальное </a:t>
            </a:r>
            <a:r>
              <a:rPr lang="ru-RU" dirty="0"/>
              <a:t>отклонение показаний удельной активности не превышает ±25%, что указывает на высокое соответствие разработанной математической </a:t>
            </a:r>
            <a:r>
              <a:rPr lang="ru-RU" dirty="0" smtClean="0"/>
              <a:t>модели </a:t>
            </a:r>
            <a:r>
              <a:rPr lang="ru-RU" dirty="0"/>
              <a:t>устройства детектирования </a:t>
            </a:r>
            <a:r>
              <a:rPr lang="ru-RU" dirty="0" smtClean="0"/>
              <a:t>спектрометра </a:t>
            </a:r>
            <a:r>
              <a:rPr lang="ru-RU" dirty="0"/>
              <a:t>и почвы района города </a:t>
            </a:r>
            <a:r>
              <a:rPr lang="ru-RU" dirty="0" err="1"/>
              <a:t>Фукусима</a:t>
            </a:r>
            <a:r>
              <a:rPr lang="ru-RU" dirty="0"/>
              <a:t> реальным объектам</a:t>
            </a:r>
          </a:p>
        </p:txBody>
      </p:sp>
      <p:pic>
        <p:nvPicPr>
          <p:cNvPr id="4098" name="Picture 2" descr="D:\6101DR\Фото_АТ6101ДР\DSC02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1359" y="1498075"/>
            <a:ext cx="4138782" cy="310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23618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3400920"/>
              </p:ext>
            </p:extLst>
          </p:nvPr>
        </p:nvGraphicFramePr>
        <p:xfrm>
          <a:off x="72115" y="1553403"/>
          <a:ext cx="5184575" cy="26372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51658"/>
                <a:gridCol w="1260712"/>
                <a:gridCol w="1260712"/>
                <a:gridCol w="1211493"/>
              </a:tblGrid>
              <a:tr h="3311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Слой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профиля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Удельная активность Cs</a:t>
                      </a:r>
                      <a:r>
                        <a:rPr lang="ru-RU" sz="1400" b="0" baseline="30000" dirty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 Бк/кг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Т.1 (кв.56)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Т.2 (кв.5)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Т.3 (кв.41)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71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Живой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надпочвенный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Покров + подстилка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7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350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75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990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200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1280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250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0-5 см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730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1060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200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2160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570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5-10 см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290 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 60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690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180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10-15 см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 20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170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45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3446436"/>
              </p:ext>
            </p:extLst>
          </p:nvPr>
        </p:nvGraphicFramePr>
        <p:xfrm>
          <a:off x="3563888" y="4849791"/>
          <a:ext cx="5496561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887"/>
                <a:gridCol w="1438774"/>
                <a:gridCol w="1257736"/>
                <a:gridCol w="162616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Пробная площадка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МКС-АТ6101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DR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МКC-АТ1315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Глубина залегания Cs</a:t>
                      </a:r>
                      <a:r>
                        <a:rPr lang="ru-RU" sz="1400" b="0" baseline="30000" dirty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 см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Поверхностная активность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1400" b="0" baseline="30000" dirty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кБк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/м²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160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Т.1 (кв.56)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65,1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 13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88,0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26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60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Т.2 (кв.5)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138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28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139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42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60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Т.3 (кв.41)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212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42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215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64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9512" y="90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Результаты измерений удельной активности гамма-бета спектрометром МК</a:t>
            </a:r>
            <a:r>
              <a:rPr lang="en-US" dirty="0"/>
              <a:t>C</a:t>
            </a:r>
            <a:r>
              <a:rPr lang="ru-RU" dirty="0"/>
              <a:t>-АТ1315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3381" y="4333746"/>
            <a:ext cx="5526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Сравнение значений поверхностной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23618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4762" y="2786058"/>
            <a:ext cx="864399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8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19264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7347" y="976250"/>
            <a:ext cx="7292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Общий вид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прибора с портативным компьютером </a:t>
            </a:r>
            <a:endParaRPr lang="ru-RU" sz="2400" dirty="0"/>
          </a:p>
        </p:txBody>
      </p:sp>
      <p:pic>
        <p:nvPicPr>
          <p:cNvPr id="1026" name="Picture 15" descr="Описание: 6101Д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5488"/>
            <a:ext cx="23780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6" descr="Описание: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9677" y="4101013"/>
            <a:ext cx="12715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ДР на трехноге ТИА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112"/>
          <a:stretch>
            <a:fillRect/>
          </a:stretch>
        </p:blipFill>
        <p:spPr bwMode="auto">
          <a:xfrm>
            <a:off x="3131840" y="1683572"/>
            <a:ext cx="3231121" cy="467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0098" y="2284726"/>
            <a:ext cx="2939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 – УД;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 – основание;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– штырь;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– ножка;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– почва.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1622582"/>
            <a:ext cx="311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Схема размещения опорного устройства на корпусе </a:t>
            </a:r>
            <a:r>
              <a:rPr lang="ru-RU" b="1" dirty="0" smtClean="0"/>
              <a:t>УД: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124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19264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2652" y="907241"/>
            <a:ext cx="88084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энергетического распределения гамма-излучения, мощности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амбиентного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эквивалента дозы гамма-излучения;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идентификация радионуклидов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134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Cs,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Cs,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К,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Ra, 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Th;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пределения содержания естественных радионуклидов 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Ra, 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Th в месте естественного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залегания;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поверхностной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активности техногенных радионуклидов 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134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Cs, 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Cs в почвах, грунтах без отбора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измерения удельной активности радионуклидов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134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воде, продуктах питания, продукции агропромышленного комплекса и лесного хозяйства без предварительного отбора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7360225"/>
              </p:ext>
            </p:extLst>
          </p:nvPr>
        </p:nvGraphicFramePr>
        <p:xfrm>
          <a:off x="237615" y="5186371"/>
          <a:ext cx="5558521" cy="1210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4080"/>
                <a:gridCol w="2814441"/>
              </a:tblGrid>
              <a:tr h="39282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Радионуклид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измеряемой величины,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Бк/кг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552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K, 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226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Ra,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232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</a:t>
                      </a:r>
                      <a:r>
                        <a:rPr lang="en-US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8017" y="4797093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Диапазон измерений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удельной активности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19264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54578" y="1190802"/>
            <a:ext cx="8586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Технические характеристики спектрометра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5684461"/>
              </p:ext>
            </p:extLst>
          </p:nvPr>
        </p:nvGraphicFramePr>
        <p:xfrm>
          <a:off x="49530" y="1988840"/>
          <a:ext cx="90010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6946"/>
                <a:gridCol w="1984054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Энергетический диапазон измерения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50-3000кэВ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каналов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Пределы допускаемой основной относительной погрешности характеристики преобразования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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1 %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Относительное энергетическое разрешение по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линии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662 кэВ </a:t>
                      </a:r>
                      <a:r>
                        <a:rPr lang="ru-RU" sz="18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137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Cs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более 9,5%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Эффективность регистрации в ППП для энергии гамма‑излучения 662 кэВ радионуклида </a:t>
                      </a:r>
                      <a:r>
                        <a:rPr lang="ru-RU" sz="18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137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Cs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(5,34 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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1,06) %.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Диапазон измерений мощности дозы гамма-излучения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0,01-100 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мкЗв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/ч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Пределы допускаемой основной относительной погрешности измерения мощности дозы гамма-излучения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20 %.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Максимальная входная статистическая загрузка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с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5000">
                          <a:srgbClr val="A6BDE7"/>
                        </a:gs>
                        <a:gs pos="82909">
                          <a:srgbClr val="D6E0F2"/>
                        </a:gs>
                        <a:gs pos="69150">
                          <a:srgbClr val="CEDAF0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19264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8848" y="1052735"/>
            <a:ext cx="7181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Математическое моделирование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71" y="1514400"/>
            <a:ext cx="3276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4636679"/>
            <a:ext cx="4464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	1 </a:t>
            </a:r>
            <a:r>
              <a:rPr lang="ru-RU" sz="1600" dirty="0"/>
              <a:t>– математическая модель корпуса блока детектирования; </a:t>
            </a:r>
            <a:r>
              <a:rPr lang="ru-RU" sz="1600" dirty="0" smtClean="0"/>
              <a:t> 2 </a:t>
            </a:r>
            <a:r>
              <a:rPr lang="ru-RU" sz="1600" dirty="0"/>
              <a:t>– математическая модель детектора </a:t>
            </a:r>
            <a:r>
              <a:rPr lang="ru-RU" sz="1600" dirty="0" err="1"/>
              <a:t>NaI</a:t>
            </a:r>
            <a:r>
              <a:rPr lang="ru-RU" sz="1600" dirty="0"/>
              <a:t>(</a:t>
            </a:r>
            <a:r>
              <a:rPr lang="ru-RU" sz="1600" dirty="0" err="1"/>
              <a:t>Tl</a:t>
            </a:r>
            <a:r>
              <a:rPr lang="ru-RU" sz="1600" dirty="0"/>
              <a:t>); 3 – математическая модель </a:t>
            </a:r>
            <a:r>
              <a:rPr lang="ru-RU" sz="1600" dirty="0" err="1"/>
              <a:t>термоударопрочного</a:t>
            </a:r>
            <a:r>
              <a:rPr lang="ru-RU" sz="1600" dirty="0"/>
              <a:t> контейнера; 4 – </a:t>
            </a:r>
            <a:r>
              <a:rPr lang="ru-RU" sz="1600" dirty="0" smtClean="0"/>
              <a:t>математическая </a:t>
            </a:r>
            <a:r>
              <a:rPr lang="ru-RU" sz="1600" dirty="0"/>
              <a:t>модель </a:t>
            </a:r>
            <a:r>
              <a:rPr lang="ru-RU" sz="1600" dirty="0" smtClean="0"/>
              <a:t>почвы.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0194686"/>
              </p:ext>
            </p:extLst>
          </p:nvPr>
        </p:nvGraphicFramePr>
        <p:xfrm>
          <a:off x="3793059" y="2780928"/>
          <a:ext cx="5212260" cy="12961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839333"/>
                <a:gridCol w="696647"/>
                <a:gridCol w="696647"/>
                <a:gridCol w="696647"/>
                <a:gridCol w="528780"/>
                <a:gridCol w="612713"/>
                <a:gridCol w="612713"/>
                <a:gridCol w="528780"/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Элемент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H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O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Mg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Al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Массовая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доля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0.00006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0.0051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0.00021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0.476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0.0092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0.0052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0.061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Элемент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S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K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Fe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Массовая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доля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0.357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0.00052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0.00011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0.039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0.0061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0.0405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300197" y="19177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Массовые доли элементов в почве региона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Тохоку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19264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Диаграмма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0"/>
          <a:stretch>
            <a:fillRect/>
          </a:stretch>
        </p:blipFill>
        <p:spPr bwMode="auto">
          <a:xfrm>
            <a:off x="12870" y="870932"/>
            <a:ext cx="4991178" cy="277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Диаграмма 2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5004048" cy="304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60500" y="1196752"/>
            <a:ext cx="3972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Верификация модели устройства детектирования с физическим образцом </a:t>
            </a:r>
            <a:r>
              <a:rPr lang="ru-RU" b="1" dirty="0" smtClean="0"/>
              <a:t>спектрометра с использованием точечных источников типа ОСГИ-3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595" y="5312149"/>
            <a:ext cx="395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Отклонение модели от эксперимента в приведенных окнах составило порядка 2%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4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19264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4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7853147"/>
              </p:ext>
            </p:extLst>
          </p:nvPr>
        </p:nvGraphicFramePr>
        <p:xfrm>
          <a:off x="5992085" y="974346"/>
          <a:ext cx="2881636" cy="382096"/>
        </p:xfrm>
        <a:graphic>
          <a:graphicData uri="http://schemas.openxmlformats.org/presentationml/2006/ole">
            <p:oleObj spid="_x0000_s2128" r:id="rId5" imgW="1727200" imgH="228600" progId="Equation.3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8166475"/>
              </p:ext>
            </p:extLst>
          </p:nvPr>
        </p:nvGraphicFramePr>
        <p:xfrm>
          <a:off x="6265741" y="1650842"/>
          <a:ext cx="2096233" cy="648072"/>
        </p:xfrm>
        <a:graphic>
          <a:graphicData uri="http://schemas.openxmlformats.org/presentationml/2006/ole">
            <p:oleObj spid="_x0000_s2129" r:id="rId6" imgW="1244600" imgH="431800" progId="Equation.3">
              <p:embed/>
            </p:oleObj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2990618"/>
              </p:ext>
            </p:extLst>
          </p:nvPr>
        </p:nvGraphicFramePr>
        <p:xfrm>
          <a:off x="6598354" y="2472015"/>
          <a:ext cx="1656184" cy="932473"/>
        </p:xfrm>
        <a:graphic>
          <a:graphicData uri="http://schemas.openxmlformats.org/presentationml/2006/ole">
            <p:oleObj spid="_x0000_s2130" r:id="rId7" imgW="1129810" imgH="634725" progId="Equation.3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5060" y="980728"/>
            <a:ext cx="9102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З</a:t>
            </a:r>
            <a:r>
              <a:rPr lang="ru-RU" dirty="0" smtClean="0"/>
              <a:t>ависимость </a:t>
            </a:r>
            <a:r>
              <a:rPr lang="ru-RU" dirty="0"/>
              <a:t>показаний детектора от радиуса </a:t>
            </a:r>
            <a:r>
              <a:rPr lang="ru-RU" dirty="0" smtClean="0"/>
              <a:t>почвы: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246" y="1524228"/>
            <a:ext cx="56219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dirty="0" smtClean="0"/>
              <a:t>2.   Относительное </a:t>
            </a:r>
            <a:r>
              <a:rPr lang="ru-RU" dirty="0"/>
              <a:t>отклонение </a:t>
            </a:r>
            <a:r>
              <a:rPr lang="ru-RU" dirty="0">
                <a:sym typeface="Symbol"/>
              </a:rPr>
              <a:t></a:t>
            </a:r>
            <a:r>
              <a:rPr lang="ru-RU" dirty="0"/>
              <a:t> показаний детектора </a:t>
            </a:r>
            <a:r>
              <a:rPr lang="ru-RU" sz="2000" i="1" dirty="0" err="1"/>
              <a:t>I</a:t>
            </a:r>
            <a:r>
              <a:rPr lang="ru-RU" sz="2000" i="1" baseline="-25000" dirty="0" err="1"/>
              <a:t>det</a:t>
            </a:r>
            <a:r>
              <a:rPr lang="ru-RU" sz="2000" dirty="0"/>
              <a:t>(</a:t>
            </a:r>
            <a:r>
              <a:rPr lang="en-US" sz="2000" i="1" dirty="0"/>
              <a:t>r</a:t>
            </a:r>
            <a:r>
              <a:rPr lang="ru-RU" sz="2000" dirty="0"/>
              <a:t>)</a:t>
            </a:r>
            <a:r>
              <a:rPr lang="ru-RU" sz="2000" i="1" dirty="0"/>
              <a:t> </a:t>
            </a:r>
            <a:r>
              <a:rPr lang="ru-RU" dirty="0"/>
              <a:t>для заданного радиуса </a:t>
            </a:r>
            <a:r>
              <a:rPr lang="en-US" i="1" dirty="0"/>
              <a:t>r</a:t>
            </a:r>
            <a:r>
              <a:rPr lang="ru-RU" dirty="0"/>
              <a:t> почвы относительно показаний детектора </a:t>
            </a:r>
            <a:r>
              <a:rPr lang="ru-RU" i="1" dirty="0" err="1"/>
              <a:t>I</a:t>
            </a:r>
            <a:r>
              <a:rPr lang="ru-RU" sz="2400" i="1" baseline="-25000" dirty="0" err="1"/>
              <a:t>det</a:t>
            </a:r>
            <a:r>
              <a:rPr lang="ru-RU" sz="2400" dirty="0" smtClean="0"/>
              <a:t>(</a:t>
            </a:r>
            <a:r>
              <a:rPr lang="ru-RU" sz="2400" dirty="0">
                <a:sym typeface="Mathematica1"/>
              </a:rPr>
              <a:t>∞</a:t>
            </a:r>
            <a:r>
              <a:rPr lang="ru-RU" sz="2400" dirty="0" smtClean="0"/>
              <a:t>):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3951" y="2855184"/>
            <a:ext cx="3245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dirty="0" smtClean="0"/>
              <a:t>3.    Критический </a:t>
            </a:r>
            <a:r>
              <a:rPr lang="ru-RU" dirty="0" smtClean="0"/>
              <a:t>радиус </a:t>
            </a:r>
            <a:r>
              <a:rPr lang="ru-RU" dirty="0"/>
              <a:t>почвы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360613" y="3222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17152"/>
            <a:ext cx="4196406" cy="324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626238" y="4679432"/>
            <a:ext cx="4391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Зависимость </a:t>
            </a:r>
            <a:r>
              <a:rPr lang="ru-RU" dirty="0"/>
              <a:t>показаний детектора от радиуса почвы с равномерным распределением </a:t>
            </a:r>
            <a:r>
              <a:rPr lang="ru-RU" baseline="30000" dirty="0"/>
              <a:t>137</a:t>
            </a:r>
            <a:r>
              <a:rPr lang="ru-RU" dirty="0"/>
              <a:t>Cs на глубину до 10 см</a:t>
            </a:r>
          </a:p>
        </p:txBody>
      </p:sp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19264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Диаграмма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5" t="14769" r="2556" b="4184"/>
          <a:stretch>
            <a:fillRect/>
          </a:stretch>
        </p:blipFill>
        <p:spPr bwMode="auto">
          <a:xfrm>
            <a:off x="3551618" y="1230905"/>
            <a:ext cx="5359478" cy="286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5773362"/>
              </p:ext>
            </p:extLst>
          </p:nvPr>
        </p:nvGraphicFramePr>
        <p:xfrm>
          <a:off x="3442493" y="4591972"/>
          <a:ext cx="4486333" cy="17363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6013"/>
                <a:gridCol w="720080"/>
                <a:gridCol w="720080"/>
                <a:gridCol w="886412"/>
                <a:gridCol w="553748"/>
              </a:tblGrid>
              <a:tr h="2321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Степень отклонения показаний, β,%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3 %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10 %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Глубина залегания, см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Критический радиус почвы, см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117" y="1261997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Зависимости показаний детектора от радиуса почвы с равномерным распределением </a:t>
            </a:r>
            <a:r>
              <a:rPr lang="ru-RU" baseline="30000" dirty="0"/>
              <a:t>137</a:t>
            </a:r>
            <a:r>
              <a:rPr lang="ru-RU" dirty="0"/>
              <a:t>Cs по глубине </a:t>
            </a:r>
            <a:r>
              <a:rPr lang="ru-RU" dirty="0" smtClean="0"/>
              <a:t>2</a:t>
            </a:r>
            <a:r>
              <a:rPr lang="ru-RU" dirty="0" smtClean="0"/>
              <a:t> см, 5см, 10 см и 15 см и </a:t>
            </a:r>
            <a:r>
              <a:rPr lang="ru-RU" dirty="0"/>
              <a:t>их </a:t>
            </a:r>
            <a:r>
              <a:rPr lang="be-BY" dirty="0"/>
              <a:t>аппроксимации</a:t>
            </a:r>
            <a:r>
              <a:rPr lang="ru-RU" dirty="0"/>
              <a:t> кривой </a:t>
            </a:r>
            <a:r>
              <a:rPr lang="ru-RU" dirty="0" smtClean="0"/>
              <a:t>насыщения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116" y="4804588"/>
            <a:ext cx="2919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Критический радиус почвы, определяемый нерассеянными гамма-квантами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-462" r="64154" b="88252"/>
          <a:stretch/>
        </p:blipFill>
        <p:spPr>
          <a:xfrm>
            <a:off x="-26248" y="31848"/>
            <a:ext cx="2051719" cy="548680"/>
          </a:xfrm>
          <a:prstGeom prst="rect">
            <a:avLst/>
          </a:prstGeom>
        </p:spPr>
      </p:pic>
      <p:sp>
        <p:nvSpPr>
          <p:cNvPr id="6" name="Параллелограмм 5"/>
          <p:cNvSpPr/>
          <p:nvPr/>
        </p:nvSpPr>
        <p:spPr>
          <a:xfrm>
            <a:off x="1976371" y="202708"/>
            <a:ext cx="7170033" cy="506437"/>
          </a:xfrm>
          <a:custGeom>
            <a:avLst/>
            <a:gdLst>
              <a:gd name="connsiteX0" fmla="*/ 0 w 7708195"/>
              <a:gd name="connsiteY0" fmla="*/ 504056 h 504056"/>
              <a:gd name="connsiteX1" fmla="*/ 393300 w 7708195"/>
              <a:gd name="connsiteY1" fmla="*/ 0 h 504056"/>
              <a:gd name="connsiteX2" fmla="*/ 7708195 w 7708195"/>
              <a:gd name="connsiteY2" fmla="*/ 0 h 504056"/>
              <a:gd name="connsiteX3" fmla="*/ 7314895 w 7708195"/>
              <a:gd name="connsiteY3" fmla="*/ 504056 h 504056"/>
              <a:gd name="connsiteX4" fmla="*/ 0 w 7708195"/>
              <a:gd name="connsiteY4" fmla="*/ 504056 h 504056"/>
              <a:gd name="connsiteX0" fmla="*/ 0 w 7314895"/>
              <a:gd name="connsiteY0" fmla="*/ 504056 h 504056"/>
              <a:gd name="connsiteX1" fmla="*/ 393300 w 7314895"/>
              <a:gd name="connsiteY1" fmla="*/ 0 h 504056"/>
              <a:gd name="connsiteX2" fmla="*/ 7170033 w 7314895"/>
              <a:gd name="connsiteY2" fmla="*/ 4762 h 504056"/>
              <a:gd name="connsiteX3" fmla="*/ 7314895 w 7314895"/>
              <a:gd name="connsiteY3" fmla="*/ 504056 h 504056"/>
              <a:gd name="connsiteX4" fmla="*/ 0 w 7314895"/>
              <a:gd name="connsiteY4" fmla="*/ 504056 h 504056"/>
              <a:gd name="connsiteX0" fmla="*/ 0 w 7179164"/>
              <a:gd name="connsiteY0" fmla="*/ 504056 h 504056"/>
              <a:gd name="connsiteX1" fmla="*/ 393300 w 7179164"/>
              <a:gd name="connsiteY1" fmla="*/ 0 h 504056"/>
              <a:gd name="connsiteX2" fmla="*/ 7170033 w 7179164"/>
              <a:gd name="connsiteY2" fmla="*/ 4762 h 504056"/>
              <a:gd name="connsiteX3" fmla="*/ 7179164 w 7179164"/>
              <a:gd name="connsiteY3" fmla="*/ 504056 h 504056"/>
              <a:gd name="connsiteX4" fmla="*/ 0 w 7179164"/>
              <a:gd name="connsiteY4" fmla="*/ 504056 h 504056"/>
              <a:gd name="connsiteX0" fmla="*/ 0 w 7170033"/>
              <a:gd name="connsiteY0" fmla="*/ 504056 h 506437"/>
              <a:gd name="connsiteX1" fmla="*/ 393300 w 7170033"/>
              <a:gd name="connsiteY1" fmla="*/ 0 h 506437"/>
              <a:gd name="connsiteX2" fmla="*/ 7170033 w 7170033"/>
              <a:gd name="connsiteY2" fmla="*/ 4762 h 506437"/>
              <a:gd name="connsiteX3" fmla="*/ 7169639 w 7170033"/>
              <a:gd name="connsiteY3" fmla="*/ 506437 h 506437"/>
              <a:gd name="connsiteX4" fmla="*/ 0 w 7170033"/>
              <a:gd name="connsiteY4" fmla="*/ 504056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0033" h="506437">
                <a:moveTo>
                  <a:pt x="0" y="504056"/>
                </a:moveTo>
                <a:lnTo>
                  <a:pt x="393300" y="0"/>
                </a:lnTo>
                <a:lnTo>
                  <a:pt x="7170033" y="4762"/>
                </a:lnTo>
                <a:cubicBezTo>
                  <a:pt x="7169902" y="171987"/>
                  <a:pt x="7169770" y="339212"/>
                  <a:pt x="7169639" y="506437"/>
                </a:cubicBezTo>
                <a:lnTo>
                  <a:pt x="0" y="504056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1488" y="591291"/>
            <a:ext cx="1935444" cy="279642"/>
          </a:xfrm>
          <a:custGeom>
            <a:avLst/>
            <a:gdLst>
              <a:gd name="connsiteX0" fmla="*/ 0 w 2016224"/>
              <a:gd name="connsiteY0" fmla="*/ 193566 h 193566"/>
              <a:gd name="connsiteX1" fmla="*/ 48392 w 2016224"/>
              <a:gd name="connsiteY1" fmla="*/ 0 h 193566"/>
              <a:gd name="connsiteX2" fmla="*/ 2016224 w 2016224"/>
              <a:gd name="connsiteY2" fmla="*/ 0 h 193566"/>
              <a:gd name="connsiteX3" fmla="*/ 1967833 w 2016224"/>
              <a:gd name="connsiteY3" fmla="*/ 193566 h 193566"/>
              <a:gd name="connsiteX4" fmla="*/ 0 w 2016224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67833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48392 w 2156901"/>
              <a:gd name="connsiteY1" fmla="*/ 0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2156901"/>
              <a:gd name="connsiteY0" fmla="*/ 193566 h 193566"/>
              <a:gd name="connsiteX1" fmla="*/ 222224 w 2156901"/>
              <a:gd name="connsiteY1" fmla="*/ 3297 h 193566"/>
              <a:gd name="connsiteX2" fmla="*/ 2156901 w 2156901"/>
              <a:gd name="connsiteY2" fmla="*/ 0 h 193566"/>
              <a:gd name="connsiteX3" fmla="*/ 1911562 w 2156901"/>
              <a:gd name="connsiteY3" fmla="*/ 193566 h 193566"/>
              <a:gd name="connsiteX4" fmla="*/ 0 w 2156901"/>
              <a:gd name="connsiteY4" fmla="*/ 193566 h 193566"/>
              <a:gd name="connsiteX0" fmla="*/ 0 w 1935444"/>
              <a:gd name="connsiteY0" fmla="*/ 188621 h 193566"/>
              <a:gd name="connsiteX1" fmla="*/ 767 w 1935444"/>
              <a:gd name="connsiteY1" fmla="*/ 3297 h 193566"/>
              <a:gd name="connsiteX2" fmla="*/ 1935444 w 1935444"/>
              <a:gd name="connsiteY2" fmla="*/ 0 h 193566"/>
              <a:gd name="connsiteX3" fmla="*/ 1690105 w 1935444"/>
              <a:gd name="connsiteY3" fmla="*/ 193566 h 193566"/>
              <a:gd name="connsiteX4" fmla="*/ 0 w 1935444"/>
              <a:gd name="connsiteY4" fmla="*/ 188621 h 19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44" h="193566">
                <a:moveTo>
                  <a:pt x="0" y="188621"/>
                </a:moveTo>
                <a:cubicBezTo>
                  <a:pt x="256" y="126846"/>
                  <a:pt x="511" y="65072"/>
                  <a:pt x="767" y="3297"/>
                </a:cubicBezTo>
                <a:lnTo>
                  <a:pt x="1935444" y="0"/>
                </a:lnTo>
                <a:lnTo>
                  <a:pt x="1690105" y="193566"/>
                </a:lnTo>
                <a:lnTo>
                  <a:pt x="0" y="188621"/>
                </a:lnTo>
                <a:close/>
              </a:path>
            </a:pathLst>
          </a:custGeom>
          <a:gradFill flip="none" rotWithShape="1">
            <a:gsLst>
              <a:gs pos="0">
                <a:srgbClr val="5101C7"/>
              </a:gs>
              <a:gs pos="100000">
                <a:srgbClr val="33CA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7685" y="719722"/>
            <a:ext cx="9137347" cy="45719"/>
          </a:xfrm>
          <a:custGeom>
            <a:avLst/>
            <a:gdLst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44000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44000"/>
              <a:gd name="connsiteY0" fmla="*/ 0 h 45719"/>
              <a:gd name="connsiteX1" fmla="*/ 9136380 w 9144000"/>
              <a:gd name="connsiteY1" fmla="*/ 0 h 45719"/>
              <a:gd name="connsiteX2" fmla="*/ 9144000 w 9144000"/>
              <a:gd name="connsiteY2" fmla="*/ 7620 h 45719"/>
              <a:gd name="connsiteX3" fmla="*/ 9120188 w 9144000"/>
              <a:gd name="connsiteY3" fmla="*/ 45719 h 45719"/>
              <a:gd name="connsiteX4" fmla="*/ 0 w 9144000"/>
              <a:gd name="connsiteY4" fmla="*/ 45719 h 45719"/>
              <a:gd name="connsiteX5" fmla="*/ 0 w 9144000"/>
              <a:gd name="connsiteY5" fmla="*/ 0 h 45719"/>
              <a:gd name="connsiteX0" fmla="*/ 0 w 9137347"/>
              <a:gd name="connsiteY0" fmla="*/ 0 h 45719"/>
              <a:gd name="connsiteX1" fmla="*/ 9136380 w 9137347"/>
              <a:gd name="connsiteY1" fmla="*/ 0 h 45719"/>
              <a:gd name="connsiteX2" fmla="*/ 9129712 w 9137347"/>
              <a:gd name="connsiteY2" fmla="*/ 7620 h 45719"/>
              <a:gd name="connsiteX3" fmla="*/ 9120188 w 9137347"/>
              <a:gd name="connsiteY3" fmla="*/ 45719 h 45719"/>
              <a:gd name="connsiteX4" fmla="*/ 0 w 9137347"/>
              <a:gd name="connsiteY4" fmla="*/ 45719 h 45719"/>
              <a:gd name="connsiteX5" fmla="*/ 0 w 9137347"/>
              <a:gd name="connsiteY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7347" h="45719">
                <a:moveTo>
                  <a:pt x="0" y="0"/>
                </a:moveTo>
                <a:lnTo>
                  <a:pt x="9136380" y="0"/>
                </a:lnTo>
                <a:cubicBezTo>
                  <a:pt x="9140588" y="0"/>
                  <a:pt x="9129712" y="3412"/>
                  <a:pt x="9129712" y="7620"/>
                </a:cubicBezTo>
                <a:lnTo>
                  <a:pt x="9120188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413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ГАММА-СПЕКТРОМЕТР </a:t>
            </a:r>
            <a:r>
              <a:rPr lang="be-BY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МКС-АТ6101ДР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34" y="6801338"/>
            <a:ext cx="9144000" cy="65162"/>
          </a:xfrm>
          <a:prstGeom prst="round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660231" y="6719264"/>
            <a:ext cx="772672" cy="312041"/>
          </a:xfrm>
          <a:prstGeom prst="triangle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13858" y="6721260"/>
            <a:ext cx="1837996" cy="72000"/>
          </a:xfrm>
          <a:prstGeom prst="rect">
            <a:avLst/>
          </a:prstGeom>
          <a:solidFill>
            <a:srgbClr val="2E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3664" t="11299" r="68457" b="82155"/>
          <a:stretch/>
        </p:blipFill>
        <p:spPr>
          <a:xfrm>
            <a:off x="7145672" y="6357319"/>
            <a:ext cx="1765424" cy="36004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5" y="1325130"/>
            <a:ext cx="4384467" cy="25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818" y="38831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Зависимость эффективного радиуса почвы для Cs</a:t>
            </a:r>
            <a:r>
              <a:rPr lang="ru-RU" baseline="30000" dirty="0"/>
              <a:t>134</a:t>
            </a:r>
            <a:r>
              <a:rPr lang="ru-RU" dirty="0"/>
              <a:t> и Cs</a:t>
            </a:r>
            <a:r>
              <a:rPr lang="ru-RU" baseline="30000" dirty="0"/>
              <a:t>137</a:t>
            </a:r>
            <a:r>
              <a:rPr lang="ru-RU" dirty="0"/>
              <a:t> от глубины залегания радионуклидов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67918" y="4437112"/>
            <a:ext cx="349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29" name="Рисунок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358" y="1250070"/>
            <a:ext cx="4473440" cy="259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58895" y="3869757"/>
            <a:ext cx="4363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Зависимости чувствительностей спектрометра от эффективного радиуса почвы для различных энергетических диапазонов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818" y="5627228"/>
            <a:ext cx="8949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Были получены функции отклика спектрометра для глубин залегания 2, 5, 10, 15 см     Cs</a:t>
            </a:r>
            <a:r>
              <a:rPr lang="ru-RU" u="sng" baseline="30000" dirty="0" smtClean="0"/>
              <a:t>134</a:t>
            </a:r>
            <a:r>
              <a:rPr lang="ru-RU" u="sng" dirty="0" smtClean="0"/>
              <a:t> </a:t>
            </a:r>
            <a:r>
              <a:rPr lang="ru-RU" u="sng" dirty="0"/>
              <a:t>и </a:t>
            </a:r>
            <a:r>
              <a:rPr lang="ru-RU" u="sng" dirty="0" smtClean="0"/>
              <a:t>Cs</a:t>
            </a:r>
            <a:r>
              <a:rPr lang="ru-RU" u="sng" baseline="30000" dirty="0" smtClean="0"/>
              <a:t>137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xmlns="" val="24269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961</Words>
  <Application>Microsoft Office PowerPoint</Application>
  <PresentationFormat>Экран (4:3)</PresentationFormat>
  <Paragraphs>365</Paragraphs>
  <Slides>16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Death</dc:creator>
  <cp:lastModifiedBy>Andrei</cp:lastModifiedBy>
  <cp:revision>97</cp:revision>
  <dcterms:created xsi:type="dcterms:W3CDTF">2013-05-15T22:02:28Z</dcterms:created>
  <dcterms:modified xsi:type="dcterms:W3CDTF">2014-07-03T21:43:18Z</dcterms:modified>
</cp:coreProperties>
</file>