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46" r:id="rId2"/>
    <p:sldId id="349" r:id="rId3"/>
    <p:sldId id="351" r:id="rId4"/>
    <p:sldId id="353" r:id="rId5"/>
    <p:sldId id="354" r:id="rId6"/>
    <p:sldId id="355" r:id="rId7"/>
    <p:sldId id="356" r:id="rId8"/>
    <p:sldId id="357" r:id="rId9"/>
    <p:sldId id="359" r:id="rId10"/>
    <p:sldId id="358" r:id="rId11"/>
    <p:sldId id="348" r:id="rId12"/>
  </p:sldIdLst>
  <p:sldSz cx="9144000" cy="6858000" type="screen4x3"/>
  <p:notesSz cx="6669088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008000"/>
    <a:srgbClr val="ADD8E6"/>
    <a:srgbClr val="EE82EE"/>
    <a:srgbClr val="32CD32"/>
    <a:srgbClr val="FFF784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0A952F-E093-C39C-14E5-53FFA6290574}" v="412" dt="2026-04-14T14:55:20.866"/>
    <p1510:client id="{1CF298E3-B319-0117-B304-B46629B0B02C}" v="92" dt="2026-04-12T19:14:08.8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36" autoAdjust="0"/>
    <p:restoredTop sz="86871" autoAdjust="0"/>
  </p:normalViewPr>
  <p:slideViewPr>
    <p:cSldViewPr snapToGrid="0">
      <p:cViewPr varScale="1">
        <p:scale>
          <a:sx n="69" d="100"/>
          <a:sy n="69" d="100"/>
        </p:scale>
        <p:origin x="-11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-1278" y="-108"/>
      </p:cViewPr>
      <p:guideLst>
        <p:guide orient="horz" pos="3128"/>
        <p:guide pos="210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Годовая эффективная доза на душу населения от диагностических медицинских радиологических исследований</c:v>
                </c:pt>
              </c:strCache>
            </c:strRef>
          </c:tx>
          <c:xVal>
            <c:numRef>
              <c:f>Лист1!$A$2:$A$6</c:f>
              <c:numCache>
                <c:formatCode>General</c:formatCode>
                <c:ptCount val="5"/>
                <c:pt idx="0">
                  <c:v>1988</c:v>
                </c:pt>
                <c:pt idx="1">
                  <c:v>1993</c:v>
                </c:pt>
                <c:pt idx="2">
                  <c:v>2000</c:v>
                </c:pt>
                <c:pt idx="3">
                  <c:v>2008</c:v>
                </c:pt>
                <c:pt idx="4">
                  <c:v>2020</c:v>
                </c:pt>
              </c:numCache>
            </c:numRef>
          </c:xVal>
          <c:yVal>
            <c:numRef>
              <c:f>Лист1!$B$2:$B$6</c:f>
              <c:numCache>
                <c:formatCode>General</c:formatCode>
                <c:ptCount val="5"/>
                <c:pt idx="0">
                  <c:v>0.37</c:v>
                </c:pt>
                <c:pt idx="1">
                  <c:v>0.33</c:v>
                </c:pt>
                <c:pt idx="2">
                  <c:v>0.43</c:v>
                </c:pt>
                <c:pt idx="3">
                  <c:v>0.65</c:v>
                </c:pt>
                <c:pt idx="4">
                  <c:v>0.56999999999999995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31A-4947-9DF4-2A341B904B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3734016"/>
        <c:axId val="20402176"/>
      </c:scatterChart>
      <c:valAx>
        <c:axId val="73734016"/>
        <c:scaling>
          <c:orientation val="minMax"/>
          <c:max val="2021"/>
          <c:min val="1987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Год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20402176"/>
        <c:crosses val="autoZero"/>
        <c:crossBetween val="midCat"/>
        <c:majorUnit val="10"/>
      </c:valAx>
      <c:valAx>
        <c:axId val="2040217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Эф. доза, мЗв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73734016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6663" y="0"/>
            <a:ext cx="2890837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6663" y="9429750"/>
            <a:ext cx="2890837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8EE1031-77A1-49CA-9718-66936F7D5EA8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25710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6663" y="0"/>
            <a:ext cx="2890837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88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6663" y="9429750"/>
            <a:ext cx="2890837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831F125-F7A1-488A-A13C-ED3BB32CA87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14755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31F125-F7A1-488A-A13C-ED3BB32CA877}" type="slidenum">
              <a:rPr lang="en-US" altLang="ru-RU" smtClean="0"/>
              <a:pPr>
                <a:defRPr/>
              </a:pPr>
              <a:t>1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480588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spcBef>
                <a:spcPct val="20000"/>
              </a:spcBef>
              <a:buFont typeface="Arial"/>
              <a:buChar char="•"/>
            </a:pPr>
            <a:r>
              <a:rPr lang="ru-RU">
                <a:solidFill>
                  <a:srgbClr val="006600"/>
                </a:solidFill>
              </a:rPr>
              <a:t>С конца 20-го столетия наблюдается монотонный рост средней годовой дозы облучения пациентов от диагностических медицинских исследований </a:t>
            </a:r>
            <a:r>
              <a:rPr lang="en-US">
                <a:solidFill>
                  <a:srgbClr val="006600"/>
                </a:solidFill>
              </a:rPr>
              <a:t>[UNSCEAR, 2021]</a:t>
            </a:r>
            <a:endParaRPr lang="ru-RU"/>
          </a:p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831F125-F7A1-488A-A13C-ED3BB32CA877}" type="slidenum">
              <a:rPr lang="en-US" altLang="ru-RU"/>
              <a:pPr>
                <a:defRPr/>
              </a:pPr>
              <a:t>2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65642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spcBef>
                <a:spcPct val="20000"/>
              </a:spcBef>
              <a:buFont typeface="Arial"/>
              <a:buChar char="•"/>
            </a:pPr>
            <a:r>
              <a:rPr lang="ru-RU">
                <a:solidFill>
                  <a:srgbClr val="006600"/>
                </a:solidFill>
              </a:rPr>
              <a:t>Международная комиссия по радиологической защите опубликовала референтные вычислительные фантомы взрослых мужчины и женщины (англ. </a:t>
            </a:r>
            <a:r>
              <a:rPr lang="en-US">
                <a:solidFill>
                  <a:srgbClr val="006600"/>
                </a:solidFill>
              </a:rPr>
              <a:t>mesh</a:t>
            </a:r>
            <a:r>
              <a:rPr lang="ru-RU">
                <a:solidFill>
                  <a:srgbClr val="006600"/>
                </a:solidFill>
              </a:rPr>
              <a:t>-</a:t>
            </a:r>
            <a:r>
              <a:rPr lang="en-US">
                <a:solidFill>
                  <a:srgbClr val="006600"/>
                </a:solidFill>
              </a:rPr>
              <a:t>type reference computational phantoms</a:t>
            </a:r>
            <a:r>
              <a:rPr lang="ru-RU">
                <a:solidFill>
                  <a:srgbClr val="006600"/>
                </a:solidFill>
              </a:rPr>
              <a:t> – MRCP), в которых тело и внутренние органы моделируются трехмерными поверхностями, состоящими из многоугольников</a:t>
            </a:r>
            <a:endParaRPr lang="en-US"/>
          </a:p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831F125-F7A1-488A-A13C-ED3BB32CA877}" type="slidenum">
              <a:rPr lang="en-US" altLang="ru-RU"/>
              <a:pPr>
                <a:defRPr/>
              </a:pPr>
              <a:t>3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89396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spcBef>
                <a:spcPct val="20000"/>
              </a:spcBef>
              <a:buFont typeface="Arial"/>
              <a:buChar char="•"/>
            </a:pPr>
            <a:r>
              <a:rPr lang="ru-RU">
                <a:solidFill>
                  <a:srgbClr val="006600"/>
                </a:solidFill>
                <a:latin typeface="Arial"/>
                <a:cs typeface="Arial"/>
              </a:rPr>
              <a:t>Нами решена задача вычисления доз облучения в органах и тканях пациентов детского возраста при выполнении рентгенографии. </a:t>
            </a:r>
            <a:endParaRPr lang="en-US">
              <a:solidFill>
                <a:srgbClr val="000000"/>
              </a:solidFill>
              <a:cs typeface="Arial" charset="0"/>
            </a:endParaRPr>
          </a:p>
          <a:p>
            <a:pPr marL="171450" indent="-171450">
              <a:spcBef>
                <a:spcPct val="20000"/>
              </a:spcBef>
              <a:buFont typeface="Arial"/>
              <a:buChar char="•"/>
            </a:pPr>
            <a:r>
              <a:rPr lang="ru-RU">
                <a:solidFill>
                  <a:srgbClr val="006600"/>
                </a:solidFill>
              </a:rPr>
              <a:t>Информация о параметрах рентгенологических исследований бралась из инструкции по применению «Стандарты рентгенографических исследований детей». Утв. 29 сентября 2003.</a:t>
            </a:r>
            <a:endParaRPr lang="ru-RU"/>
          </a:p>
          <a:p>
            <a:endParaRPr lang="ru-RU" dirty="0">
              <a:solidFill>
                <a:srgbClr val="006600"/>
              </a:solidFill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831F125-F7A1-488A-A13C-ED3BB32CA877}" type="slidenum">
              <a:rPr lang="en-US" altLang="ru-RU"/>
              <a:pPr>
                <a:defRPr/>
              </a:pPr>
              <a:t>9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25257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latin typeface="Arial"/>
                <a:cs typeface="Arial"/>
              </a:rPr>
              <a:t>Рассмотрим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процедуру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рентгенографии</a:t>
            </a:r>
            <a:r>
              <a:rPr lang="en-US" dirty="0">
                <a:latin typeface="Arial"/>
                <a:cs typeface="Arial"/>
              </a:rPr>
              <a:t> «</a:t>
            </a:r>
            <a:r>
              <a:rPr lang="en-US" dirty="0" err="1">
                <a:latin typeface="Arial"/>
                <a:cs typeface="Arial"/>
              </a:rPr>
              <a:t>Органы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грудной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клетки</a:t>
            </a:r>
            <a:r>
              <a:rPr lang="en-US" dirty="0">
                <a:latin typeface="Arial"/>
                <a:cs typeface="Arial"/>
              </a:rPr>
              <a:t>» в </a:t>
            </a:r>
            <a:r>
              <a:rPr lang="en-US" dirty="0" err="1">
                <a:latin typeface="Arial"/>
                <a:cs typeface="Arial"/>
              </a:rPr>
              <a:t>задне-передней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проекции</a:t>
            </a:r>
            <a:r>
              <a:rPr lang="en-US" dirty="0">
                <a:latin typeface="Arial"/>
                <a:cs typeface="Arial"/>
              </a:rPr>
              <a:t>.</a:t>
            </a:r>
            <a:r>
              <a:rPr lang="en-US" dirty="0">
                <a:latin typeface="Arial"/>
                <a:ea typeface="Calibri"/>
                <a:cs typeface="Arial"/>
              </a:rPr>
              <a:t> </a:t>
            </a:r>
            <a:r>
              <a:rPr lang="en-US" dirty="0" err="1">
                <a:latin typeface="Calibri"/>
                <a:ea typeface="Calibri"/>
                <a:cs typeface="Calibri"/>
              </a:rPr>
              <a:t>На</a:t>
            </a:r>
            <a:r>
              <a:rPr lang="en-US" dirty="0">
                <a:latin typeface="Calibri"/>
                <a:ea typeface="Calibri"/>
                <a:cs typeface="Calibri"/>
              </a:rPr>
              <a:t> </a:t>
            </a:r>
            <a:r>
              <a:rPr lang="en-US" dirty="0" err="1">
                <a:latin typeface="Calibri"/>
                <a:ea typeface="Calibri"/>
                <a:cs typeface="Calibri"/>
              </a:rPr>
              <a:t>слайде</a:t>
            </a:r>
            <a:r>
              <a:rPr lang="en-US" dirty="0">
                <a:latin typeface="Calibri"/>
                <a:ea typeface="Calibri"/>
                <a:cs typeface="Calibri"/>
              </a:rPr>
              <a:t> </a:t>
            </a:r>
            <a:r>
              <a:rPr lang="en-US" dirty="0" err="1">
                <a:latin typeface="Calibri"/>
                <a:ea typeface="Calibri"/>
                <a:cs typeface="Calibri"/>
              </a:rPr>
              <a:t>изображены</a:t>
            </a:r>
            <a:r>
              <a:rPr lang="en-US" dirty="0">
                <a:latin typeface="Calibri"/>
                <a:ea typeface="Calibri"/>
                <a:cs typeface="Calibri"/>
              </a:rPr>
              <a:t> </a:t>
            </a:r>
            <a:r>
              <a:rPr lang="en-US" dirty="0" err="1">
                <a:latin typeface="Calibri"/>
                <a:ea typeface="Calibri"/>
                <a:cs typeface="Calibri"/>
              </a:rPr>
              <a:t>зависимости</a:t>
            </a:r>
            <a:r>
              <a:rPr lang="en-US" dirty="0">
                <a:latin typeface="Calibri"/>
                <a:ea typeface="Calibri"/>
                <a:cs typeface="Calibri"/>
              </a:rPr>
              <a:t> </a:t>
            </a:r>
            <a:r>
              <a:rPr lang="en-US" dirty="0" err="1">
                <a:latin typeface="Calibri"/>
                <a:ea typeface="Calibri"/>
                <a:cs typeface="Calibri"/>
              </a:rPr>
              <a:t>к</a:t>
            </a:r>
            <a:r>
              <a:rPr lang="en-US" dirty="0" err="1">
                <a:latin typeface="Arial"/>
                <a:cs typeface="Arial"/>
              </a:rPr>
              <a:t>онверсионного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коэффициента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для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эффективной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дозы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Calibri"/>
                <a:ea typeface="Calibri"/>
                <a:cs typeface="Calibri"/>
              </a:rPr>
              <a:t>от</a:t>
            </a:r>
            <a:r>
              <a:rPr lang="en-US" dirty="0">
                <a:latin typeface="Calibri"/>
                <a:ea typeface="Calibri"/>
                <a:cs typeface="Calibri"/>
              </a:rPr>
              <a:t> </a:t>
            </a:r>
            <a:r>
              <a:rPr lang="en-US" dirty="0" err="1">
                <a:latin typeface="Calibri"/>
                <a:ea typeface="Calibri"/>
                <a:cs typeface="Calibri"/>
              </a:rPr>
              <a:t>напряжения</a:t>
            </a:r>
            <a:r>
              <a:rPr lang="en-US" dirty="0">
                <a:latin typeface="Calibri"/>
                <a:ea typeface="Calibri"/>
                <a:cs typeface="Calibri"/>
              </a:rPr>
              <a:t> </a:t>
            </a:r>
            <a:r>
              <a:rPr lang="en-US" dirty="0" err="1">
                <a:latin typeface="Calibri"/>
                <a:ea typeface="Calibri"/>
                <a:cs typeface="Calibri"/>
              </a:rPr>
              <a:t>на</a:t>
            </a:r>
            <a:r>
              <a:rPr lang="en-US" dirty="0">
                <a:latin typeface="Calibri"/>
                <a:ea typeface="Calibri"/>
                <a:cs typeface="Calibri"/>
              </a:rPr>
              <a:t> </a:t>
            </a:r>
            <a:r>
              <a:rPr lang="en-US" dirty="0" err="1">
                <a:latin typeface="Calibri"/>
                <a:ea typeface="Calibri"/>
                <a:cs typeface="Calibri"/>
              </a:rPr>
              <a:t>аноде</a:t>
            </a:r>
            <a:r>
              <a:rPr lang="en-US" dirty="0">
                <a:latin typeface="Calibri"/>
                <a:ea typeface="Calibri"/>
                <a:cs typeface="Calibri"/>
              </a:rPr>
              <a:t> </a:t>
            </a:r>
            <a:r>
              <a:rPr lang="en-US" dirty="0" err="1">
                <a:latin typeface="Calibri"/>
                <a:ea typeface="Calibri"/>
                <a:cs typeface="Calibri"/>
              </a:rPr>
              <a:t>рентгеновской</a:t>
            </a:r>
            <a:r>
              <a:rPr lang="en-US" dirty="0">
                <a:latin typeface="Calibri"/>
                <a:ea typeface="Calibri"/>
                <a:cs typeface="Calibri"/>
              </a:rPr>
              <a:t> </a:t>
            </a:r>
            <a:r>
              <a:rPr lang="en-US" dirty="0" err="1">
                <a:latin typeface="Calibri"/>
                <a:ea typeface="Calibri"/>
                <a:cs typeface="Calibri"/>
              </a:rPr>
              <a:t>трубки</a:t>
            </a:r>
            <a:r>
              <a:rPr lang="en-US" dirty="0">
                <a:latin typeface="Calibri"/>
                <a:ea typeface="Calibri"/>
                <a:cs typeface="Calibri"/>
              </a:rPr>
              <a:t> </a:t>
            </a:r>
            <a:r>
              <a:rPr lang="en-US" dirty="0" err="1">
                <a:latin typeface="Calibri"/>
                <a:ea typeface="Calibri"/>
                <a:cs typeface="Calibri"/>
              </a:rPr>
              <a:t>для</a:t>
            </a:r>
            <a:r>
              <a:rPr lang="en-US" dirty="0">
                <a:latin typeface="Calibri"/>
                <a:ea typeface="Calibri"/>
                <a:cs typeface="Calibri"/>
              </a:rPr>
              <a:t> </a:t>
            </a:r>
            <a:r>
              <a:rPr lang="en-US" dirty="0" err="1">
                <a:latin typeface="Calibri"/>
                <a:ea typeface="Calibri"/>
                <a:cs typeface="Calibri"/>
              </a:rPr>
              <a:t>двух</a:t>
            </a:r>
            <a:r>
              <a:rPr lang="en-US" dirty="0">
                <a:latin typeface="Calibri"/>
                <a:ea typeface="Calibri"/>
                <a:cs typeface="Calibri"/>
              </a:rPr>
              <a:t> </a:t>
            </a:r>
            <a:r>
              <a:rPr lang="en-US" dirty="0" err="1">
                <a:latin typeface="Calibri"/>
                <a:ea typeface="Calibri"/>
                <a:cs typeface="Calibri"/>
              </a:rPr>
              <a:t>значений</a:t>
            </a:r>
            <a:r>
              <a:rPr lang="en-US" dirty="0">
                <a:latin typeface="Calibri"/>
                <a:ea typeface="Calibri"/>
                <a:cs typeface="Calibri"/>
              </a:rPr>
              <a:t> </a:t>
            </a:r>
            <a:r>
              <a:rPr lang="en-US" dirty="0" err="1">
                <a:latin typeface="Calibri"/>
                <a:ea typeface="Calibri"/>
                <a:cs typeface="Calibri"/>
              </a:rPr>
              <a:t>фильтра</a:t>
            </a:r>
            <a:r>
              <a:rPr lang="en-US" dirty="0">
                <a:latin typeface="Calibri"/>
                <a:ea typeface="Calibri"/>
                <a:cs typeface="Calibri"/>
              </a:rPr>
              <a:t> </a:t>
            </a:r>
            <a:r>
              <a:rPr lang="en-US" dirty="0" err="1">
                <a:latin typeface="Calibri"/>
                <a:ea typeface="Calibri"/>
                <a:cs typeface="Calibri"/>
              </a:rPr>
              <a:t>излучения</a:t>
            </a:r>
            <a:r>
              <a:rPr lang="en-US" dirty="0">
                <a:latin typeface="Calibri"/>
                <a:ea typeface="Calibri"/>
                <a:cs typeface="Calibri"/>
              </a:rPr>
              <a:t>.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831F125-F7A1-488A-A13C-ED3BB32CA877}" type="slidenum">
              <a:rPr lang="en-US" altLang="ru-RU"/>
              <a:pPr>
                <a:defRPr/>
              </a:pPr>
              <a:t>11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984376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Calibri"/>
                <a:ea typeface="Calibri"/>
                <a:cs typeface="Calibri"/>
              </a:rPr>
              <a:t>В</a:t>
            </a:r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831F125-F7A1-488A-A13C-ED3BB32CA877}" type="slidenum">
              <a:rPr lang="en-US" altLang="ru-RU"/>
              <a:pPr>
                <a:defRPr/>
              </a:pPr>
              <a:t>10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43624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                          </a:t>
            </a:r>
            <a:r>
              <a:rPr lang="ru-RU" dirty="0"/>
              <a:t>Минск</a:t>
            </a:r>
            <a:r>
              <a:rPr lang="en-GB" dirty="0"/>
              <a:t>, </a:t>
            </a:r>
            <a:r>
              <a:rPr lang="ru-RU" dirty="0"/>
              <a:t>15 апреля</a:t>
            </a:r>
            <a:r>
              <a:rPr lang="en-GB" dirty="0"/>
              <a:t> 20</a:t>
            </a:r>
            <a:r>
              <a:rPr lang="ru-RU" dirty="0"/>
              <a:t>26</a:t>
            </a:r>
            <a:endParaRPr lang="en-US" b="1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62F15-3018-4765-90E6-43631054103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1920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                          </a:t>
            </a:r>
            <a:r>
              <a:rPr lang="ru-RU" dirty="0"/>
              <a:t>Минск</a:t>
            </a:r>
            <a:r>
              <a:rPr lang="en-GB" dirty="0"/>
              <a:t>, </a:t>
            </a:r>
            <a:r>
              <a:rPr lang="ru-RU" dirty="0"/>
              <a:t>15 апреля</a:t>
            </a:r>
            <a:r>
              <a:rPr lang="en-GB" dirty="0"/>
              <a:t> 20</a:t>
            </a:r>
            <a:r>
              <a:rPr lang="ru-RU" dirty="0"/>
              <a:t>26</a:t>
            </a:r>
            <a:endParaRPr lang="en-US" b="1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5252F2-D028-48D2-83A3-6F9AE8E099A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38974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                          </a:t>
            </a:r>
            <a:r>
              <a:rPr lang="ru-RU" dirty="0"/>
              <a:t>Минск</a:t>
            </a:r>
            <a:r>
              <a:rPr lang="en-GB" dirty="0"/>
              <a:t>, </a:t>
            </a:r>
            <a:r>
              <a:rPr lang="ru-RU" dirty="0"/>
              <a:t>15 апреля</a:t>
            </a:r>
            <a:r>
              <a:rPr lang="en-GB" dirty="0"/>
              <a:t> 20</a:t>
            </a:r>
            <a:r>
              <a:rPr lang="ru-RU" dirty="0"/>
              <a:t>26</a:t>
            </a:r>
            <a:endParaRPr lang="en-US" b="1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0EB0D-BA6A-4B98-AFC4-EECE2899127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35180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                          </a:t>
            </a:r>
            <a:r>
              <a:rPr lang="ru-RU" dirty="0"/>
              <a:t>Минск</a:t>
            </a:r>
            <a:r>
              <a:rPr lang="en-GB" dirty="0"/>
              <a:t>, </a:t>
            </a:r>
            <a:r>
              <a:rPr lang="ru-RU" dirty="0"/>
              <a:t>15 апреля</a:t>
            </a:r>
            <a:r>
              <a:rPr lang="en-GB" dirty="0"/>
              <a:t> 20</a:t>
            </a:r>
            <a:r>
              <a:rPr lang="ru-RU" dirty="0"/>
              <a:t>26</a:t>
            </a:r>
            <a:endParaRPr lang="en-US" b="1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E03FD-4EFE-4CC4-8E0F-5270FEC2F61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42029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be-BY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                          </a:t>
            </a:r>
            <a:r>
              <a:rPr lang="ru-RU" dirty="0"/>
              <a:t>Минск</a:t>
            </a:r>
            <a:r>
              <a:rPr lang="en-GB" dirty="0"/>
              <a:t>, </a:t>
            </a:r>
            <a:r>
              <a:rPr lang="ru-RU" dirty="0"/>
              <a:t>15 апреля</a:t>
            </a:r>
            <a:r>
              <a:rPr lang="en-GB" dirty="0"/>
              <a:t> 20</a:t>
            </a:r>
            <a:r>
              <a:rPr lang="ru-RU" dirty="0"/>
              <a:t>26</a:t>
            </a:r>
            <a:endParaRPr lang="en-US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7DF80CF-D860-44B0-8FE8-0C40DF2EF465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95012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                         </a:t>
            </a:r>
            <a:r>
              <a:rPr lang="ru-RU" dirty="0"/>
              <a:t>Минск</a:t>
            </a:r>
            <a:r>
              <a:rPr lang="en-GB" dirty="0"/>
              <a:t>, </a:t>
            </a:r>
            <a:r>
              <a:rPr lang="ru-RU" dirty="0"/>
              <a:t>15 апреля</a:t>
            </a:r>
            <a:r>
              <a:rPr lang="en-GB" dirty="0"/>
              <a:t> 20</a:t>
            </a:r>
            <a:r>
              <a:rPr lang="ru-RU" dirty="0"/>
              <a:t>26</a:t>
            </a:r>
            <a:endParaRPr lang="en-US" b="1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4341D-EC1C-4B58-9F58-BBE7D1AC31B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47092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                          </a:t>
            </a:r>
            <a:r>
              <a:rPr lang="ru-RU" dirty="0"/>
              <a:t>Минск</a:t>
            </a:r>
            <a:r>
              <a:rPr lang="en-GB" dirty="0"/>
              <a:t>, </a:t>
            </a:r>
            <a:r>
              <a:rPr lang="ru-RU" dirty="0"/>
              <a:t>15 апреля</a:t>
            </a:r>
            <a:r>
              <a:rPr lang="en-GB" dirty="0"/>
              <a:t> 20</a:t>
            </a:r>
            <a:r>
              <a:rPr lang="ru-RU" dirty="0"/>
              <a:t>26</a:t>
            </a:r>
            <a:endParaRPr lang="en-US" b="1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2300D-2165-4D53-9D89-0FC9220DFE9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17229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                          </a:t>
            </a:r>
            <a:r>
              <a:rPr lang="ru-RU" dirty="0"/>
              <a:t>Минск</a:t>
            </a:r>
            <a:r>
              <a:rPr lang="en-GB" dirty="0"/>
              <a:t>, </a:t>
            </a:r>
            <a:r>
              <a:rPr lang="ru-RU" dirty="0"/>
              <a:t>15 апреля</a:t>
            </a:r>
            <a:r>
              <a:rPr lang="en-GB" dirty="0"/>
              <a:t> 20</a:t>
            </a:r>
            <a:r>
              <a:rPr lang="ru-RU" dirty="0"/>
              <a:t>26</a:t>
            </a:r>
            <a:endParaRPr lang="en-US" b="1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551EE7-4793-418E-B766-83AEA8FF05E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10613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                          </a:t>
            </a:r>
            <a:r>
              <a:rPr lang="ru-RU" dirty="0"/>
              <a:t>Минск</a:t>
            </a:r>
            <a:r>
              <a:rPr lang="en-GB" dirty="0"/>
              <a:t>, </a:t>
            </a:r>
            <a:r>
              <a:rPr lang="ru-RU" dirty="0"/>
              <a:t>15 апреля</a:t>
            </a:r>
            <a:r>
              <a:rPr lang="en-GB" dirty="0"/>
              <a:t> 20</a:t>
            </a:r>
            <a:r>
              <a:rPr lang="ru-RU" dirty="0"/>
              <a:t>26</a:t>
            </a:r>
            <a:endParaRPr lang="en-US" b="1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06F37F-F10F-4CD4-80F6-E0FDC0D0A3F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2227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                          </a:t>
            </a:r>
            <a:r>
              <a:rPr lang="ru-RU" dirty="0"/>
              <a:t>Минск</a:t>
            </a:r>
            <a:r>
              <a:rPr lang="en-GB" dirty="0"/>
              <a:t>, </a:t>
            </a:r>
            <a:r>
              <a:rPr lang="ru-RU" dirty="0"/>
              <a:t>15 апреля</a:t>
            </a:r>
            <a:r>
              <a:rPr lang="en-GB" dirty="0"/>
              <a:t> 20</a:t>
            </a:r>
            <a:r>
              <a:rPr lang="ru-RU" dirty="0"/>
              <a:t>26</a:t>
            </a:r>
            <a:endParaRPr lang="en-US" b="1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9D23A-F65B-4CAE-88B3-E0BD50C5582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87421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                          </a:t>
            </a:r>
            <a:r>
              <a:rPr lang="ru-RU" dirty="0"/>
              <a:t>Минск</a:t>
            </a:r>
            <a:r>
              <a:rPr lang="en-GB" dirty="0"/>
              <a:t>, </a:t>
            </a:r>
            <a:r>
              <a:rPr lang="ru-RU" dirty="0"/>
              <a:t>15 апреля</a:t>
            </a:r>
            <a:r>
              <a:rPr lang="en-GB" dirty="0"/>
              <a:t> 20</a:t>
            </a:r>
            <a:r>
              <a:rPr lang="ru-RU" dirty="0"/>
              <a:t>26</a:t>
            </a:r>
            <a:endParaRPr lang="en-US" b="1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71ED0-073D-4835-A3A2-C7DA35665E8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95425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                          </a:t>
            </a:r>
            <a:r>
              <a:rPr lang="ru-RU" dirty="0"/>
              <a:t>Минск</a:t>
            </a:r>
            <a:r>
              <a:rPr lang="en-GB" dirty="0"/>
              <a:t>, </a:t>
            </a:r>
            <a:r>
              <a:rPr lang="ru-RU" dirty="0"/>
              <a:t>15 апреля</a:t>
            </a:r>
            <a:r>
              <a:rPr lang="en-GB" dirty="0"/>
              <a:t> 20</a:t>
            </a:r>
            <a:r>
              <a:rPr lang="ru-RU" dirty="0"/>
              <a:t>26</a:t>
            </a:r>
            <a:endParaRPr lang="en-US" b="1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FA0E3-4353-4F78-8C64-3FAAD9DE653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97892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                          </a:t>
            </a:r>
            <a:r>
              <a:rPr lang="ru-RU" dirty="0"/>
              <a:t>Минск</a:t>
            </a:r>
            <a:r>
              <a:rPr lang="en-GB" dirty="0"/>
              <a:t>, </a:t>
            </a:r>
            <a:r>
              <a:rPr lang="ru-RU" dirty="0"/>
              <a:t>15 апреля</a:t>
            </a:r>
            <a:r>
              <a:rPr lang="en-GB" dirty="0"/>
              <a:t> 20</a:t>
            </a:r>
            <a:r>
              <a:rPr lang="ru-RU" dirty="0"/>
              <a:t>26</a:t>
            </a:r>
            <a:endParaRPr lang="en-US" b="1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673E0B-8FFA-4215-BE77-F191E504080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6822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784"/>
            </a:gs>
            <a:gs pos="50000">
              <a:schemeClr val="bg1"/>
            </a:gs>
            <a:gs pos="100000">
              <a:srgbClr val="FFF78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e-BY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e-BY"/>
              <a:t>Click to edit Master text styles</a:t>
            </a:r>
          </a:p>
          <a:p>
            <a:pPr lvl="1"/>
            <a:r>
              <a:rPr lang="en-US" altLang="be-BY"/>
              <a:t>Second level</a:t>
            </a:r>
          </a:p>
          <a:p>
            <a:pPr lvl="2"/>
            <a:r>
              <a:rPr lang="en-US" altLang="be-BY"/>
              <a:t>Third level</a:t>
            </a:r>
          </a:p>
          <a:p>
            <a:pPr lvl="3"/>
            <a:r>
              <a:rPr lang="en-US" altLang="be-BY"/>
              <a:t>Fourth level</a:t>
            </a:r>
          </a:p>
          <a:p>
            <a:pPr lvl="4"/>
            <a:r>
              <a:rPr lang="en-US" altLang="be-BY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69863" y="6381750"/>
            <a:ext cx="8716962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6600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 dirty="0"/>
              <a:t>                          </a:t>
            </a:r>
            <a:r>
              <a:rPr lang="ru-RU" dirty="0"/>
              <a:t>Минск</a:t>
            </a:r>
            <a:r>
              <a:rPr lang="en-GB" dirty="0"/>
              <a:t>, </a:t>
            </a:r>
            <a:r>
              <a:rPr lang="ru-RU" dirty="0"/>
              <a:t>15 апреля</a:t>
            </a:r>
            <a:r>
              <a:rPr lang="en-GB" dirty="0"/>
              <a:t> 20</a:t>
            </a:r>
            <a:r>
              <a:rPr lang="ru-RU" dirty="0"/>
              <a:t>26</a:t>
            </a:r>
            <a:endParaRPr lang="en-US" b="1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01038" y="6356350"/>
            <a:ext cx="479425" cy="5016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>
                <a:solidFill>
                  <a:srgbClr val="006600"/>
                </a:solidFill>
              </a:defRPr>
            </a:lvl1pPr>
          </a:lstStyle>
          <a:p>
            <a:pPr>
              <a:defRPr/>
            </a:pPr>
            <a:fld id="{47DF80CF-D860-44B0-8FE8-0C40DF2EF46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4014788" y="272415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ru-RU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66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660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660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660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6600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rgbClr val="0066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rgbClr val="0066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rgbClr val="0066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rgbClr val="0066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0066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0066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0066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66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0066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0066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0066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0066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0066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014" y="548641"/>
            <a:ext cx="8607972" cy="3051810"/>
          </a:xfrm>
        </p:spPr>
        <p:txBody>
          <a:bodyPr/>
          <a:lstStyle/>
          <a:p>
            <a:r>
              <a:rPr lang="ru-RU" b="1" dirty="0"/>
              <a:t>СОВРЕМЕННАЯ ОЦЕНКА ДОЗ МЕДИЦИНСКОГО ОБЛУЧЕНИЯ ПАЦИЕНТОВ</a:t>
            </a:r>
            <a:endParaRPr lang="be-BY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092" y="3886200"/>
            <a:ext cx="8885816" cy="2760260"/>
          </a:xfrm>
        </p:spPr>
        <p:txBody>
          <a:bodyPr/>
          <a:lstStyle/>
          <a:p>
            <a:r>
              <a:rPr lang="ru-RU" dirty="0"/>
              <a:t>В. Ф. Миненко, </a:t>
            </a:r>
            <a:r>
              <a:rPr lang="ru-RU" b="1" dirty="0"/>
              <a:t>К. А. Веренич</a:t>
            </a:r>
            <a:r>
              <a:rPr lang="ru-RU" dirty="0"/>
              <a:t>, С. А. Кутень</a:t>
            </a:r>
            <a:endParaRPr lang="en-US" dirty="0"/>
          </a:p>
          <a:p>
            <a:r>
              <a:rPr lang="en-US" dirty="0"/>
              <a:t>(</a:t>
            </a:r>
            <a:r>
              <a:rPr lang="ru-RU" dirty="0"/>
              <a:t>Институт ядерных проблем Белорусского государственного университета</a:t>
            </a:r>
            <a:r>
              <a:rPr lang="en-US" dirty="0"/>
              <a:t>)</a:t>
            </a:r>
            <a:endParaRPr lang="be-BY" dirty="0"/>
          </a:p>
        </p:txBody>
      </p:sp>
    </p:spTree>
    <p:extLst>
      <p:ext uri="{BB962C8B-B14F-4D97-AF65-F5344CB8AC3E}">
        <p14:creationId xmlns:p14="http://schemas.microsoft.com/office/powerpoint/2010/main" val="2121797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Результаты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64430" cy="2937387"/>
          </a:xfrm>
        </p:spPr>
        <p:txBody>
          <a:bodyPr/>
          <a:lstStyle/>
          <a:p>
            <a:r>
              <a:rPr lang="ru-RU" sz="1800" dirty="0"/>
              <a:t>Для удобства работы с базой данных создано программное средство «Оценка доз» на языке </a:t>
            </a:r>
            <a:r>
              <a:rPr lang="en-US" sz="1800" dirty="0"/>
              <a:t>Visual Basic</a:t>
            </a:r>
            <a:r>
              <a:rPr lang="ru-RU" sz="1800" dirty="0"/>
              <a:t> .</a:t>
            </a:r>
            <a:r>
              <a:rPr lang="en-US" sz="1800" dirty="0"/>
              <a:t>NET</a:t>
            </a:r>
            <a:r>
              <a:rPr lang="ru-RU" sz="1800" dirty="0"/>
              <a:t>. Данное программное средство позволяет вводить параметры пациента и процедуры и рассчитывать дозы в органах и тканях из имеющихся дозовых </a:t>
            </a:r>
            <a:r>
              <a:rPr lang="ru-RU" sz="1800"/>
              <a:t>коэффициентов.</a:t>
            </a:r>
            <a:endParaRPr lang="ru-RU" sz="1800">
              <a:ea typeface="+mn-lt"/>
              <a:cs typeface="+mn-lt"/>
            </a:endParaRPr>
          </a:p>
          <a:p>
            <a:endParaRPr lang="ru-RU" sz="1800" dirty="0">
              <a:cs typeface="Arial"/>
            </a:endParaRPr>
          </a:p>
        </p:txBody>
      </p:sp>
      <p:pic>
        <p:nvPicPr>
          <p:cNvPr id="7" name="Content Placeholder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070E863B-8C07-BC70-5EF6-5EE2237825E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568925" y="1417743"/>
            <a:ext cx="3625850" cy="2545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                          </a:t>
            </a:r>
            <a:r>
              <a:rPr lang="ru-RU"/>
              <a:t>Минск</a:t>
            </a:r>
            <a:r>
              <a:rPr lang="en-GB"/>
              <a:t>, </a:t>
            </a:r>
            <a:r>
              <a:rPr lang="ru-RU"/>
              <a:t>15 апреля</a:t>
            </a:r>
            <a:r>
              <a:rPr lang="en-GB"/>
              <a:t> 20</a:t>
            </a:r>
            <a:r>
              <a:rPr lang="ru-RU"/>
              <a:t>26</a:t>
            </a:r>
            <a:endParaRPr lang="en-US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B34341D-EC1C-4B58-9F58-BBE7D1AC31BE}" type="slidenum">
              <a:rPr lang="en-US" altLang="ru-RU" smtClean="0"/>
              <a:pPr>
                <a:defRPr/>
              </a:pPr>
              <a:t>10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175638-00CB-F089-E335-12B5590CB798}"/>
              </a:ext>
            </a:extLst>
          </p:cNvPr>
          <p:cNvSpPr txBox="1"/>
          <p:nvPr/>
        </p:nvSpPr>
        <p:spPr>
          <a:xfrm>
            <a:off x="463156" y="5483934"/>
            <a:ext cx="773214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solidFill>
                  <a:srgbClr val="006600"/>
                </a:solidFill>
                <a:latin typeface="Arial"/>
                <a:cs typeface="Arial"/>
              </a:rPr>
              <a:t>Работа</a:t>
            </a:r>
            <a:r>
              <a:rPr lang="en-US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lang="en-US" dirty="0" err="1">
                <a:solidFill>
                  <a:srgbClr val="006600"/>
                </a:solidFill>
                <a:latin typeface="Arial"/>
                <a:cs typeface="Arial"/>
              </a:rPr>
              <a:t>выполнена</a:t>
            </a:r>
            <a:r>
              <a:rPr lang="en-US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lang="en-US" dirty="0" err="1">
                <a:solidFill>
                  <a:srgbClr val="006600"/>
                </a:solidFill>
                <a:latin typeface="Arial"/>
                <a:cs typeface="Arial"/>
              </a:rPr>
              <a:t>по</a:t>
            </a:r>
            <a:r>
              <a:rPr lang="en-US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lang="en-US" dirty="0" err="1">
                <a:solidFill>
                  <a:srgbClr val="006600"/>
                </a:solidFill>
                <a:latin typeface="Arial"/>
                <a:cs typeface="Arial"/>
              </a:rPr>
              <a:t>заданию</a:t>
            </a:r>
            <a:r>
              <a:rPr lang="en-US" dirty="0">
                <a:solidFill>
                  <a:srgbClr val="006600"/>
                </a:solidFill>
                <a:latin typeface="Arial"/>
                <a:cs typeface="Arial"/>
              </a:rPr>
              <a:t> ГПНИ «</a:t>
            </a:r>
            <a:r>
              <a:rPr lang="en-US" dirty="0" err="1">
                <a:solidFill>
                  <a:srgbClr val="006600"/>
                </a:solidFill>
                <a:latin typeface="Arial"/>
                <a:cs typeface="Arial"/>
              </a:rPr>
              <a:t>Энергетические</a:t>
            </a:r>
            <a:r>
              <a:rPr lang="en-US" dirty="0">
                <a:solidFill>
                  <a:srgbClr val="006600"/>
                </a:solidFill>
                <a:latin typeface="Arial"/>
                <a:cs typeface="Arial"/>
              </a:rPr>
              <a:t> и </a:t>
            </a:r>
            <a:r>
              <a:rPr lang="en-US" dirty="0" err="1">
                <a:solidFill>
                  <a:srgbClr val="006600"/>
                </a:solidFill>
                <a:latin typeface="Arial"/>
                <a:cs typeface="Arial"/>
              </a:rPr>
              <a:t>ядерные</a:t>
            </a:r>
            <a:r>
              <a:rPr lang="en-US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lang="en-US" dirty="0" err="1">
                <a:solidFill>
                  <a:srgbClr val="006600"/>
                </a:solidFill>
                <a:latin typeface="Arial"/>
                <a:cs typeface="Arial"/>
              </a:rPr>
              <a:t>процессы</a:t>
            </a:r>
            <a:r>
              <a:rPr lang="en-US" dirty="0">
                <a:solidFill>
                  <a:srgbClr val="006600"/>
                </a:solidFill>
                <a:latin typeface="Arial"/>
                <a:cs typeface="Arial"/>
              </a:rPr>
              <a:t> и </a:t>
            </a:r>
            <a:r>
              <a:rPr lang="en-US" dirty="0" err="1">
                <a:solidFill>
                  <a:srgbClr val="006600"/>
                </a:solidFill>
                <a:latin typeface="Arial"/>
                <a:cs typeface="Arial"/>
              </a:rPr>
              <a:t>технологии</a:t>
            </a:r>
            <a:r>
              <a:rPr lang="en-US" dirty="0">
                <a:solidFill>
                  <a:srgbClr val="006600"/>
                </a:solidFill>
                <a:latin typeface="Arial"/>
                <a:cs typeface="Arial"/>
              </a:rPr>
              <a:t>» </a:t>
            </a:r>
            <a:r>
              <a:rPr lang="en-US" dirty="0" err="1">
                <a:solidFill>
                  <a:srgbClr val="006600"/>
                </a:solidFill>
                <a:latin typeface="Arial"/>
                <a:cs typeface="Arial"/>
              </a:rPr>
              <a:t>на</a:t>
            </a:r>
            <a:r>
              <a:rPr lang="en-US" dirty="0">
                <a:solidFill>
                  <a:srgbClr val="006600"/>
                </a:solidFill>
                <a:latin typeface="Arial"/>
                <a:cs typeface="Arial"/>
              </a:rPr>
              <a:t> 2021-2025 </a:t>
            </a:r>
            <a:r>
              <a:rPr lang="en-US" dirty="0" err="1">
                <a:solidFill>
                  <a:srgbClr val="006600"/>
                </a:solidFill>
                <a:latin typeface="Arial"/>
                <a:cs typeface="Arial"/>
              </a:rPr>
              <a:t>годы</a:t>
            </a:r>
            <a:r>
              <a:rPr lang="en-US" dirty="0">
                <a:solidFill>
                  <a:srgbClr val="006600"/>
                </a:solidFill>
                <a:latin typeface="Arial"/>
                <a:cs typeface="Arial"/>
              </a:rPr>
              <a:t>.</a:t>
            </a:r>
            <a:endParaRPr lang="en-US">
              <a:solidFill>
                <a:srgbClr val="006600"/>
              </a:solidFill>
              <a:latin typeface="Arial"/>
              <a:cs typeface="Arial"/>
            </a:endParaRPr>
          </a:p>
        </p:txBody>
      </p:sp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5D64738-0BAD-565B-E557-83338DB7F7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3613" y="2281766"/>
            <a:ext cx="1470024" cy="318346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FED43B7-2C61-3CCA-1609-EA2352A156A3}"/>
              </a:ext>
            </a:extLst>
          </p:cNvPr>
          <p:cNvSpPr txBox="1"/>
          <p:nvPr/>
        </p:nvSpPr>
        <p:spPr>
          <a:xfrm>
            <a:off x="645762" y="4533254"/>
            <a:ext cx="451258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solidFill>
                  <a:srgbClr val="006600"/>
                </a:solidFill>
                <a:latin typeface="Arial"/>
                <a:cs typeface="Arial"/>
              </a:rPr>
              <a:t>https://github.com/kutsen/doseassessment</a:t>
            </a:r>
          </a:p>
        </p:txBody>
      </p:sp>
    </p:spTree>
    <p:extLst>
      <p:ext uri="{BB962C8B-B14F-4D97-AF65-F5344CB8AC3E}">
        <p14:creationId xmlns:p14="http://schemas.microsoft.com/office/powerpoint/2010/main" val="3051646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                          </a:t>
            </a:r>
            <a:r>
              <a:rPr lang="ru-RU"/>
              <a:t>Минск</a:t>
            </a:r>
            <a:r>
              <a:rPr lang="en-GB"/>
              <a:t>, </a:t>
            </a:r>
            <a:r>
              <a:rPr lang="ru-RU"/>
              <a:t>15 апреля</a:t>
            </a:r>
            <a:r>
              <a:rPr lang="en-GB"/>
              <a:t> 20</a:t>
            </a:r>
            <a:r>
              <a:rPr lang="ru-RU"/>
              <a:t>26</a:t>
            </a:r>
            <a:endParaRPr lang="en-US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B34341D-EC1C-4B58-9F58-BBE7D1AC31BE}" type="slidenum">
              <a:rPr lang="en-US" altLang="ru-RU" smtClean="0"/>
              <a:pPr>
                <a:defRPr/>
              </a:pPr>
              <a:t>11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10900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Введение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248809259"/>
              </p:ext>
            </p:extLst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sz="1800">
                <a:cs typeface="Arial"/>
              </a:rPr>
              <a:t>Причины тренда</a:t>
            </a:r>
            <a:endParaRPr lang="en-US" sz="1800">
              <a:solidFill>
                <a:srgbClr val="000000"/>
              </a:solidFill>
              <a:cs typeface="Arial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sz="1800">
                <a:cs typeface="Arial"/>
              </a:rPr>
              <a:t>1) </a:t>
            </a:r>
            <a:r>
              <a:rPr lang="ru-RU" sz="1800">
                <a:cs typeface="Arial"/>
              </a:rPr>
              <a:t>переход от пленочной рентгенографии к цифровой;</a:t>
            </a:r>
            <a:endParaRPr lang="en-US" sz="1800">
              <a:cs typeface="Arial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ru-RU" sz="1800">
                <a:cs typeface="Arial"/>
              </a:rPr>
              <a:t>2) распространение компьютерной томографии.</a:t>
            </a:r>
            <a:endParaRPr lang="ru-RU" sz="1800">
              <a:solidFill>
                <a:srgbClr val="000000"/>
              </a:solidFill>
              <a:cs typeface="Arial"/>
            </a:endParaRPr>
          </a:p>
          <a:p>
            <a:r>
              <a:rPr lang="ru-RU" sz="1800">
                <a:cs typeface="Arial"/>
              </a:rPr>
              <a:t>Рост средней годовой дозы облучения пациентов от диагностических медицинских исследований вынуждает:</a:t>
            </a:r>
            <a:endParaRPr lang="en-US" sz="1800">
              <a:solidFill>
                <a:srgbClr val="000000"/>
              </a:solidFill>
              <a:cs typeface="Arial"/>
            </a:endParaRPr>
          </a:p>
          <a:p>
            <a:pPr marL="514350" indent="-514350">
              <a:buAutoNum type="arabicParenR"/>
            </a:pPr>
            <a:r>
              <a:rPr lang="ru-RU" sz="1800">
                <a:cs typeface="Arial"/>
              </a:rPr>
              <a:t>создавать новые диагностические аппараты, снижающими лучевую нагрузку на пациента</a:t>
            </a:r>
            <a:endParaRPr lang="en-US" sz="1800">
              <a:solidFill>
                <a:srgbClr val="000000"/>
              </a:solidFill>
              <a:cs typeface="Arial"/>
            </a:endParaRPr>
          </a:p>
          <a:p>
            <a:pPr marL="514350" indent="-514350">
              <a:buAutoNum type="arabicParenR"/>
            </a:pPr>
            <a:r>
              <a:rPr lang="ru-RU" sz="1800">
                <a:cs typeface="Arial"/>
              </a:rPr>
              <a:t>создавать новые методы оценки и контроля доз в сеансах облучения.</a:t>
            </a:r>
            <a:endParaRPr lang="en-US" sz="1800">
              <a:solidFill>
                <a:srgbClr val="000000"/>
              </a:solidFill>
              <a:cs typeface="Arial"/>
            </a:endParaRPr>
          </a:p>
          <a:p>
            <a:pPr>
              <a:spcBef>
                <a:spcPct val="0"/>
              </a:spcBef>
            </a:pPr>
            <a:endParaRPr lang="ru-RU" sz="1800" dirty="0">
              <a:cs typeface="Arial"/>
            </a:endParaRPr>
          </a:p>
          <a:p>
            <a:pPr>
              <a:spcBef>
                <a:spcPct val="0"/>
              </a:spcBef>
            </a:pPr>
            <a:endParaRPr lang="ru-RU" sz="1800" dirty="0">
              <a:cs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                           </a:t>
            </a:r>
            <a:r>
              <a:rPr lang="ru-RU"/>
              <a:t>Минск</a:t>
            </a:r>
            <a:r>
              <a:rPr lang="en-GB"/>
              <a:t>, </a:t>
            </a:r>
            <a:r>
              <a:rPr lang="ru-RU"/>
              <a:t>15 апреля</a:t>
            </a:r>
            <a:r>
              <a:rPr lang="en-GB"/>
              <a:t> 20</a:t>
            </a:r>
            <a:r>
              <a:rPr lang="ru-RU"/>
              <a:t>26</a:t>
            </a:r>
            <a:endParaRPr lang="en-US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5551EE7-4793-418E-B766-83AEA8FF05E7}" type="slidenum">
              <a:rPr lang="en-US" altLang="ru-RU" smtClean="0"/>
              <a:pPr>
                <a:defRPr/>
              </a:pPr>
              <a:t>2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EA9152-A210-20F8-43FE-54375DAC4122}"/>
              </a:ext>
            </a:extLst>
          </p:cNvPr>
          <p:cNvSpPr txBox="1"/>
          <p:nvPr/>
        </p:nvSpPr>
        <p:spPr>
          <a:xfrm>
            <a:off x="757051" y="607125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006600"/>
                </a:solidFill>
                <a:latin typeface="Arial"/>
                <a:cs typeface="Arial"/>
              </a:rPr>
              <a:t>[UNSCEAR, 2021]</a:t>
            </a:r>
            <a:endParaRPr lang="en-US" sz="12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0904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Вычислительные фантомы для оценки доз в сеансах </a:t>
            </a:r>
            <a:r>
              <a:rPr lang="ru-RU" dirty="0"/>
              <a:t>облучения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/>
              <a:t>Проводятся вычисления доз облучения человека с помощью гибридных вычислительных фантомов нового поколения. Гибридные вычислительные фантомы сочетают в себе черты использовавшихся ранее стилизованных и воксельных фантомов.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99562" y="5295437"/>
            <a:ext cx="2102796" cy="748351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buNone/>
            </a:pPr>
            <a:r>
              <a:rPr lang="en-GB" sz="1800" dirty="0"/>
              <a:t>3D rendering of skeleton models of (A) ORNL stylized</a:t>
            </a:r>
            <a:r>
              <a:rPr lang="en-US" sz="1800" dirty="0"/>
              <a:t> Workshop II. 2007]</a:t>
            </a:r>
            <a:endParaRPr lang="ru-RU" sz="1800">
              <a:cs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                           </a:t>
            </a:r>
            <a:r>
              <a:rPr lang="ru-RU"/>
              <a:t>Минск</a:t>
            </a:r>
            <a:r>
              <a:rPr lang="en-GB"/>
              <a:t>, </a:t>
            </a:r>
            <a:r>
              <a:rPr lang="ru-RU"/>
              <a:t>15 апреля</a:t>
            </a:r>
            <a:r>
              <a:rPr lang="en-GB"/>
              <a:t> 20</a:t>
            </a:r>
            <a:r>
              <a:rPr lang="ru-RU"/>
              <a:t>26</a:t>
            </a:r>
            <a:endParaRPr lang="en-US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5551EE7-4793-418E-B766-83AEA8FF05E7}" type="slidenum">
              <a:rPr lang="en-US" altLang="ru-RU" smtClean="0"/>
              <a:pPr>
                <a:defRPr/>
              </a:pPr>
              <a:t>3</a:t>
            </a:fld>
            <a:endParaRPr lang="en-US" altLang="ru-RU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213111-8499-32A3-1E4A-E978FD08E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5426" y="1495425"/>
            <a:ext cx="1371600" cy="3867150"/>
          </a:xfrm>
          <a:prstGeom prst="rect">
            <a:avLst/>
          </a:prstGeom>
        </p:spPr>
      </p:pic>
      <p:pic>
        <p:nvPicPr>
          <p:cNvPr id="8" name="Picture 7" descr="A close up of a person&amp;#39;s body&#10;&#10;AI-generated content may be incorrect.">
            <a:extLst>
              <a:ext uri="{FF2B5EF4-FFF2-40B4-BE49-F238E27FC236}">
                <a16:creationId xmlns:a16="http://schemas.microsoft.com/office/drawing/2014/main" id="{BE879D0B-8329-16A4-C3B1-B09DE27539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7999" y="1495425"/>
            <a:ext cx="645066" cy="384985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0D11D17-B48F-4D16-3F9A-6EFAE20871DD}"/>
              </a:ext>
            </a:extLst>
          </p:cNvPr>
          <p:cNvSpPr txBox="1"/>
          <p:nvPr/>
        </p:nvSpPr>
        <p:spPr>
          <a:xfrm>
            <a:off x="6838545" y="5295437"/>
            <a:ext cx="1702342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6600"/>
                </a:solidFill>
                <a:latin typeface="Arial"/>
              </a:rPr>
              <a:t>Mesh</a:t>
            </a:r>
            <a:r>
              <a:rPr lang="ru-RU" b="0" i="0" u="none" strike="noStrike" baseline="0">
                <a:solidFill>
                  <a:srgbClr val="006600"/>
                </a:solidFill>
                <a:latin typeface="Arial"/>
              </a:rPr>
              <a:t>-</a:t>
            </a:r>
            <a:r>
              <a:rPr lang="en-US" b="0" i="0" u="none" strike="noStrike" baseline="0">
                <a:solidFill>
                  <a:srgbClr val="006600"/>
                </a:solidFill>
                <a:latin typeface="Arial"/>
              </a:rPr>
              <a:t>type </a:t>
            </a:r>
            <a:r>
              <a:rPr lang="en-US" b="0" i="0" u="none" strike="noStrike" baseline="0" dirty="0">
                <a:solidFill>
                  <a:srgbClr val="006600"/>
                </a:solidFill>
                <a:latin typeface="Arial"/>
              </a:rPr>
              <a:t>reference computational </a:t>
            </a:r>
            <a:r>
              <a:rPr lang="en-US" b="0" i="0" u="none" strike="noStrike" baseline="0">
                <a:solidFill>
                  <a:srgbClr val="006600"/>
                </a:solidFill>
                <a:latin typeface="Arial"/>
              </a:rPr>
              <a:t>phantom</a:t>
            </a:r>
            <a:r>
              <a:rPr lang="en-US">
                <a:solidFill>
                  <a:srgbClr val="006600"/>
                </a:solidFill>
                <a:latin typeface="Arial"/>
              </a:rPr>
              <a:t> (201</a:t>
            </a:r>
            <a:endParaRPr lang="en-US" dirty="0"/>
          </a:p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363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Характеристика вероятности возникновения стохастических эффектов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Для характеристики вероятности возникновения стохастических эффектов облучения используется понятие эффективная доза </a:t>
            </a:r>
            <a:r>
              <a:rPr lang="en-US" dirty="0"/>
              <a:t>[</a:t>
            </a:r>
            <a:r>
              <a:rPr lang="ru-RU" dirty="0"/>
              <a:t>ГН «Критерии оценки радиационного воздействия». 25.01.2021 № 37.</a:t>
            </a:r>
            <a:r>
              <a:rPr lang="en-US" dirty="0"/>
              <a:t>]</a:t>
            </a:r>
            <a:endParaRPr lang="ru-RU" dirty="0"/>
          </a:p>
          <a:p>
            <a:r>
              <a:rPr lang="ru-RU" dirty="0"/>
              <a:t>Эффективная доза может быть применена для сравнения доз от медицинских процедур, которые облучают разные области тела [</a:t>
            </a:r>
            <a:r>
              <a:rPr lang="en-GB" dirty="0"/>
              <a:t>ICRP Publication 147</a:t>
            </a:r>
            <a:r>
              <a:rPr lang="ru-RU" dirty="0"/>
              <a:t>].</a:t>
            </a:r>
          </a:p>
          <a:p>
            <a:r>
              <a:rPr lang="ru-RU" dirty="0"/>
              <a:t>Из-за высокой неопределенности в конечном влиянии облучения на здоровье при низкой дозе (до 100 мГр) эффективную дозу можно рассматривать лишь как приблизительный индикатор возможного риска </a:t>
            </a:r>
            <a:r>
              <a:rPr lang="en-US" dirty="0"/>
              <a:t>[</a:t>
            </a:r>
            <a:r>
              <a:rPr lang="en-GB" dirty="0"/>
              <a:t>ICRP Publication 147]</a:t>
            </a:r>
            <a:r>
              <a:rPr lang="ru-RU" dirty="0"/>
              <a:t>.</a:t>
            </a:r>
          </a:p>
          <a:p>
            <a:r>
              <a:rPr lang="ru-RU" dirty="0"/>
              <a:t>Как правило, значения, используемые в инструкциях по определению эффективной дозы облучения пациента, относятся к условному лицу, а не к какому-либо конкретному человеку [</a:t>
            </a:r>
            <a:r>
              <a:rPr lang="en-GB" dirty="0"/>
              <a:t>ICRP Publication 147</a:t>
            </a:r>
            <a:r>
              <a:rPr lang="ru-RU" dirty="0"/>
              <a:t>].</a:t>
            </a:r>
          </a:p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                           </a:t>
            </a:r>
            <a:r>
              <a:rPr lang="ru-RU"/>
              <a:t>Минск</a:t>
            </a:r>
            <a:r>
              <a:rPr lang="en-GB"/>
              <a:t>, </a:t>
            </a:r>
            <a:r>
              <a:rPr lang="ru-RU"/>
              <a:t>15 апреля</a:t>
            </a:r>
            <a:r>
              <a:rPr lang="en-GB"/>
              <a:t> 20</a:t>
            </a:r>
            <a:r>
              <a:rPr lang="ru-RU"/>
              <a:t>26</a:t>
            </a:r>
            <a:endParaRPr lang="en-US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5551EE7-4793-418E-B766-83AEA8FF05E7}" type="slidenum">
              <a:rPr lang="en-US" altLang="ru-RU" smtClean="0"/>
              <a:pPr>
                <a:defRPr/>
              </a:pPr>
              <a:t>4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81760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Оценка доз медицинского облучения пациентов в Беларуси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В Беларуси общепринято проведение оценки только эффективной дозы облучения пациентов при диагностических </a:t>
            </a:r>
            <a:r>
              <a:rPr lang="ru-RU"/>
              <a:t>исследованиях.</a:t>
            </a:r>
            <a:endParaRPr lang="en-US"/>
          </a:p>
          <a:p>
            <a:r>
              <a:rPr lang="ru-RU"/>
              <a:t>Для этого </a:t>
            </a:r>
            <a:r>
              <a:rPr lang="ru-RU" dirty="0"/>
              <a:t>утверждены </a:t>
            </a:r>
            <a:r>
              <a:rPr lang="ru-RU"/>
              <a:t>инструкции по применению, в которых изложены методы оценки эффективной дозы.</a:t>
            </a:r>
          </a:p>
          <a:p>
            <a:r>
              <a:rPr lang="ru-RU"/>
              <a:t>В инструкции 2016 года эффективная доза оценивается по </a:t>
            </a:r>
            <a:r>
              <a:rPr lang="ru-RU" dirty="0"/>
              <a:t>значениям радиационного выхода и дозовым коэффициентам перевода от радиационного выхода к эффективной дозе для различных возрастных групп и видов медицинских исследований с применением рентгеновского излучения.</a:t>
            </a:r>
            <a:endParaRPr lang="ru-RU" dirty="0">
              <a:cs typeface="Arial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                          </a:t>
            </a:r>
            <a:r>
              <a:rPr lang="ru-RU"/>
              <a:t>Минск</a:t>
            </a:r>
            <a:r>
              <a:rPr lang="en-GB"/>
              <a:t>, </a:t>
            </a:r>
            <a:r>
              <a:rPr lang="ru-RU"/>
              <a:t>15 апреля</a:t>
            </a:r>
            <a:r>
              <a:rPr lang="en-GB"/>
              <a:t> 20</a:t>
            </a:r>
            <a:r>
              <a:rPr lang="ru-RU"/>
              <a:t>26</a:t>
            </a:r>
            <a:endParaRPr lang="en-US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B34341D-EC1C-4B58-9F58-BBE7D1AC31BE}" type="slidenum">
              <a:rPr lang="en-US" altLang="ru-RU" smtClean="0"/>
              <a:pPr>
                <a:defRPr/>
              </a:pPr>
              <a:t>5</a:t>
            </a:fld>
            <a:endParaRPr lang="en-US" alt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078" y="2742116"/>
            <a:ext cx="2442735" cy="3520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086" y="1605457"/>
            <a:ext cx="2270596" cy="2457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0223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Компьютерные программы для оценки доз облучения пациентов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E853AA-1B0E-9DE0-2245-3F65197FB86C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1800">
                <a:cs typeface="Arial"/>
              </a:rPr>
              <a:t>Оценка доз облучения в органах и тканях проводится с помощью компьютерных программ.</a:t>
            </a:r>
            <a:endParaRPr lang="en-US" sz="1800">
              <a:solidFill>
                <a:srgbClr val="000000"/>
              </a:solidFill>
              <a:cs typeface="Arial"/>
            </a:endParaRPr>
          </a:p>
          <a:p>
            <a:r>
              <a:rPr lang="en-US" sz="1800">
                <a:cs typeface="Arial"/>
              </a:rPr>
              <a:t>1) </a:t>
            </a:r>
            <a:r>
              <a:rPr lang="ru-RU" sz="1800">
                <a:cs typeface="Arial"/>
              </a:rPr>
              <a:t>Программы одного типа представляют собой только интерфейсы к базе данных, в которой хранятся рассчитанные дозовые коэффициенты для расчета доз облучения.</a:t>
            </a:r>
            <a:endParaRPr lang="en-US" sz="1800">
              <a:solidFill>
                <a:srgbClr val="000000"/>
              </a:solidFill>
              <a:cs typeface="Arial"/>
            </a:endParaRPr>
          </a:p>
          <a:p>
            <a:r>
              <a:rPr lang="en-US" sz="1800">
                <a:cs typeface="Arial"/>
              </a:rPr>
              <a:t>2) </a:t>
            </a:r>
            <a:r>
              <a:rPr lang="ru-RU" sz="1800">
                <a:cs typeface="Arial"/>
              </a:rPr>
              <a:t>Второй тип представляет собой полноценные вычислительные средства, большинство из которых реализует расчет переноса рентгеновского излучения в вычислительных фантомах человека методом Монте-Карло.</a:t>
            </a:r>
            <a:endParaRPr lang="en-US" sz="1800">
              <a:solidFill>
                <a:srgbClr val="000000"/>
              </a:solidFill>
              <a:cs typeface="Arial"/>
            </a:endParaRPr>
          </a:p>
          <a:p>
            <a:endParaRPr lang="ru-RU" sz="1800" dirty="0">
              <a:solidFill>
                <a:srgbClr val="000000"/>
              </a:solidFill>
              <a:cs typeface="Arial"/>
            </a:endParaRPr>
          </a:p>
          <a:p>
            <a:endParaRPr lang="en-US" dirty="0">
              <a:cs typeface="Arial"/>
            </a:endParaRPr>
          </a:p>
        </p:txBody>
      </p:sp>
      <p:pic>
        <p:nvPicPr>
          <p:cNvPr id="9" name="Content Placeholder 8" descr="A screenshot of a medical form&#10;&#10;AI-generated content may be incorrect.">
            <a:extLst>
              <a:ext uri="{FF2B5EF4-FFF2-40B4-BE49-F238E27FC236}">
                <a16:creationId xmlns:a16="http://schemas.microsoft.com/office/drawing/2014/main" id="{69F43D54-1415-F479-9EAC-3154F8E48A1A}"/>
              </a:ext>
            </a:extLst>
          </p:cNvPr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 bwMode="auto">
          <a:xfrm>
            <a:off x="5574506" y="1600200"/>
            <a:ext cx="2185988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Content Placeholder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15A8AF2-FE4C-9FCF-AB7D-2D68EC15CA9D}"/>
              </a:ext>
            </a:extLst>
          </p:cNvPr>
          <p:cNvPicPr>
            <a:picLocks noGrp="1"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 bwMode="auto">
          <a:xfrm>
            <a:off x="5153548" y="3938588"/>
            <a:ext cx="3027903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                           </a:t>
            </a:r>
            <a:r>
              <a:rPr lang="ru-RU"/>
              <a:t>Минск</a:t>
            </a:r>
            <a:r>
              <a:rPr lang="en-GB"/>
              <a:t>, </a:t>
            </a:r>
            <a:r>
              <a:rPr lang="ru-RU"/>
              <a:t>15 апреля</a:t>
            </a:r>
            <a:r>
              <a:rPr lang="en-GB"/>
              <a:t> 20</a:t>
            </a:r>
            <a:r>
              <a:rPr lang="ru-RU"/>
              <a:t>26</a:t>
            </a:r>
            <a:endParaRPr lang="en-US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5551EE7-4793-418E-B766-83AEA8FF05E7}" type="slidenum">
              <a:rPr lang="en-US" altLang="ru-RU" smtClean="0"/>
              <a:pPr>
                <a:defRPr/>
              </a:pPr>
              <a:t>6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26829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Материалы и методы</a:t>
            </a:r>
            <a:endParaRPr lang="en-US">
              <a:cs typeface="Arial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buNone/>
            </a:pPr>
            <a:r>
              <a:rPr lang="ru-RU" sz="1800"/>
              <a:t>Инструкция по </a:t>
            </a:r>
            <a:r>
              <a:rPr lang="ru-RU" sz="1800" dirty="0"/>
              <a:t>применению «Стандарты рентгенографических исследований </a:t>
            </a:r>
            <a:r>
              <a:rPr lang="ru-RU" sz="1800"/>
              <a:t>детей». Утв. 29.09.2003.</a:t>
            </a:r>
            <a:endParaRPr lang="ru-RU" sz="1800" dirty="0">
              <a:cs typeface="Arial"/>
            </a:endParaRPr>
          </a:p>
          <a:p>
            <a:pPr marL="0" indent="0">
              <a:buNone/>
            </a:pPr>
            <a:r>
              <a:rPr lang="ru-RU" sz="1800">
                <a:latin typeface="Arial"/>
                <a:cs typeface="Arial"/>
              </a:rPr>
              <a:t>Рассчитаны дозы облучения при проведении рентгенографии для следующих проекций</a:t>
            </a:r>
            <a:r>
              <a:rPr lang="ru-RU" sz="1800">
                <a:cs typeface="Arial"/>
              </a:rPr>
              <a:t>:</a:t>
            </a:r>
            <a:endParaRPr lang="ru-RU" sz="1800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ru-RU" sz="1800">
                <a:ea typeface="+mn-lt"/>
                <a:cs typeface="+mn-lt"/>
              </a:rPr>
              <a:t>1) голова в передне-задней, задне-</a:t>
            </a:r>
            <a:r>
              <a:rPr lang="ru-RU" sz="1800" dirty="0">
                <a:ea typeface="+mn-lt"/>
                <a:cs typeface="+mn-lt"/>
              </a:rPr>
              <a:t>передней и боковой проекциях;</a:t>
            </a:r>
            <a:endParaRPr lang="ru-RU" sz="1800" dirty="0">
              <a:cs typeface="Arial"/>
            </a:endParaRPr>
          </a:p>
          <a:p>
            <a:pPr marL="0" indent="0">
              <a:buNone/>
            </a:pPr>
            <a:r>
              <a:rPr lang="ru-RU" sz="1800" dirty="0">
                <a:ea typeface="+mn-lt"/>
                <a:cs typeface="+mn-lt"/>
              </a:rPr>
              <a:t>2) органы грудной клетки в </a:t>
            </a:r>
            <a:r>
              <a:rPr lang="ru-RU" sz="1800">
                <a:ea typeface="+mn-lt"/>
                <a:cs typeface="+mn-lt"/>
              </a:rPr>
              <a:t>передне-задней и задне-передней </a:t>
            </a:r>
            <a:r>
              <a:rPr lang="ru-RU" sz="1800" dirty="0">
                <a:ea typeface="+mn-lt"/>
                <a:cs typeface="+mn-lt"/>
              </a:rPr>
              <a:t>проекциях;</a:t>
            </a:r>
            <a:endParaRPr lang="ru-RU" sz="1800" dirty="0">
              <a:cs typeface="Arial"/>
            </a:endParaRPr>
          </a:p>
          <a:p>
            <a:pPr marL="0" indent="0">
              <a:buNone/>
            </a:pPr>
            <a:r>
              <a:rPr lang="ru-RU" sz="1800">
                <a:ea typeface="+mn-lt"/>
                <a:cs typeface="+mn-lt"/>
              </a:rPr>
              <a:t>3) позвоночник передне-задней и заднее-передней проекциях;</a:t>
            </a:r>
            <a:endParaRPr lang="ru-RU" sz="1800" dirty="0">
              <a:cs typeface="Arial"/>
            </a:endParaRPr>
          </a:p>
          <a:p>
            <a:pPr marL="0" indent="0">
              <a:buNone/>
            </a:pPr>
            <a:r>
              <a:rPr lang="ru-RU" sz="1800">
                <a:ea typeface="+mn-lt"/>
                <a:cs typeface="+mn-lt"/>
              </a:rPr>
              <a:t>4) область брюшной полости в передне-задней и заднее-передней проекциях.</a:t>
            </a:r>
            <a:endParaRPr lang="ru-RU" sz="1800" dirty="0">
              <a:cs typeface="Arial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/>
              <a:t>Расчеты проведены для новорожденных и детей в возрасте 5 лет.</a:t>
            </a:r>
            <a:endParaRPr lang="en-US"/>
          </a:p>
          <a:p>
            <a:r>
              <a:rPr lang="ru-RU" sz="2000"/>
              <a:t>Перенос рентгеновского излучения рассчитывался с помощью компьютерной программы MCNPX 2.6, реализующей перенос излучения методом Монте-Карло.</a:t>
            </a:r>
            <a:endParaRPr lang="ru-RU" sz="2000">
              <a:cs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                           </a:t>
            </a:r>
            <a:r>
              <a:rPr lang="ru-RU"/>
              <a:t>Минск</a:t>
            </a:r>
            <a:r>
              <a:rPr lang="en-GB"/>
              <a:t>, </a:t>
            </a:r>
            <a:r>
              <a:rPr lang="ru-RU"/>
              <a:t>15 апреля</a:t>
            </a:r>
            <a:r>
              <a:rPr lang="en-GB"/>
              <a:t> 20</a:t>
            </a:r>
            <a:r>
              <a:rPr lang="ru-RU"/>
              <a:t>26</a:t>
            </a:r>
            <a:endParaRPr lang="en-US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5551EE7-4793-418E-B766-83AEA8FF05E7}" type="slidenum">
              <a:rPr lang="en-US" altLang="ru-RU" smtClean="0"/>
              <a:pPr>
                <a:defRPr/>
              </a:pPr>
              <a:t>7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24773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Результаты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В результате расчета получены значения доз в 29 органах и тканях, с использованием которых рассчитывается эффективная доза, а также доза в хрусталике глаза и доза на входной поверхности фантома по оси пучка.</a:t>
            </a:r>
          </a:p>
          <a:p>
            <a:r>
              <a:rPr lang="ru-RU" dirty="0"/>
              <a:t>Рассчитанные значения преобразовывались в </a:t>
            </a:r>
            <a:r>
              <a:rPr lang="ru-RU"/>
              <a:t>конверсионные коэффициенты для вычисления доз в </a:t>
            </a:r>
            <a:r>
              <a:rPr lang="ru-RU" dirty="0"/>
              <a:t>органах и тканях на основе радиационного выхода рентгеновского аппарата. Затем дозовые коэффициенты заносились в базу данных, созданную в СУБД </a:t>
            </a:r>
            <a:r>
              <a:rPr lang="en-US"/>
              <a:t>Microsoft Access</a:t>
            </a:r>
            <a:r>
              <a:rPr lang="ru-RU"/>
              <a:t>.</a:t>
            </a:r>
            <a:endParaRPr lang="ru-RU">
              <a:cs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                           </a:t>
            </a:r>
            <a:r>
              <a:rPr lang="ru-RU"/>
              <a:t>Минск</a:t>
            </a:r>
            <a:r>
              <a:rPr lang="en-GB"/>
              <a:t>, </a:t>
            </a:r>
            <a:r>
              <a:rPr lang="ru-RU"/>
              <a:t>15 апреля</a:t>
            </a:r>
            <a:r>
              <a:rPr lang="en-GB"/>
              <a:t> 20</a:t>
            </a:r>
            <a:r>
              <a:rPr lang="ru-RU"/>
              <a:t>26</a:t>
            </a:r>
            <a:endParaRPr lang="en-US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5551EE7-4793-418E-B766-83AEA8FF05E7}" type="slidenum">
              <a:rPr lang="en-US" altLang="ru-RU" smtClean="0"/>
              <a:pPr>
                <a:defRPr/>
              </a:pPr>
              <a:t>8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19403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542FC-DE12-0A83-1C7B-A21BF9898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cs typeface="Arial"/>
              </a:rPr>
              <a:t>Результаты</a:t>
            </a:r>
          </a:p>
        </p:txBody>
      </p:sp>
      <p:pic>
        <p:nvPicPr>
          <p:cNvPr id="6" name="Content Placeholder 5" descr="A graph with red and blue lines&#10;&#10;AI-generated content may be incorrect.">
            <a:extLst>
              <a:ext uri="{FF2B5EF4-FFF2-40B4-BE49-F238E27FC236}">
                <a16:creationId xmlns:a16="http://schemas.microsoft.com/office/drawing/2014/main" id="{84EE6647-1534-E200-9550-01AE855332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460884" y="1430263"/>
            <a:ext cx="635317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B2F5E-1806-DDFA-7794-AB8297F7A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                         </a:t>
            </a:r>
            <a:r>
              <a:rPr lang="ru-RU" dirty="0"/>
              <a:t>Минск</a:t>
            </a:r>
            <a:r>
              <a:rPr lang="en-GB" dirty="0"/>
              <a:t>, </a:t>
            </a:r>
            <a:r>
              <a:rPr lang="ru-RU" dirty="0"/>
              <a:t>15 апреля</a:t>
            </a:r>
            <a:r>
              <a:rPr lang="en-GB" dirty="0"/>
              <a:t> 20</a:t>
            </a:r>
            <a:r>
              <a:rPr lang="ru-RU" dirty="0"/>
              <a:t>26</a:t>
            </a:r>
            <a:endParaRPr lang="en-US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8585B6-C5BE-FD26-3EC2-AD3E94C5C5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B34341D-EC1C-4B58-9F58-BBE7D1AC31BE}" type="slidenum">
              <a:rPr lang="en-US" altLang="ru-RU"/>
              <a:pPr>
                <a:defRPr/>
              </a:pPr>
              <a:t>9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F4CF73-F819-1129-813A-0785A0DEC26B}"/>
              </a:ext>
            </a:extLst>
          </p:cNvPr>
          <p:cNvSpPr txBox="1"/>
          <p:nvPr/>
        </p:nvSpPr>
        <p:spPr>
          <a:xfrm>
            <a:off x="730250" y="5005916"/>
            <a:ext cx="6182783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>
                <a:solidFill>
                  <a:srgbClr val="006600"/>
                </a:solidFill>
                <a:latin typeface="Arial"/>
                <a:cs typeface="Arial"/>
              </a:rPr>
              <a:t>Зависимость конверсионного коэффициента для эффективной дозы от напряжения на рентгеновской трубке при рентгенографии органов грудной клетки</a:t>
            </a:r>
          </a:p>
        </p:txBody>
      </p:sp>
    </p:spTree>
    <p:extLst>
      <p:ext uri="{BB962C8B-B14F-4D97-AF65-F5344CB8AC3E}">
        <p14:creationId xmlns:p14="http://schemas.microsoft.com/office/powerpoint/2010/main" val="66560187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5824</TotalTime>
  <Words>799</Words>
  <Application>Microsoft Office PowerPoint</Application>
  <PresentationFormat>On-screen Show (4:3)</PresentationFormat>
  <Paragraphs>68</Paragraphs>
  <Slides>11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Default Design</vt:lpstr>
      <vt:lpstr>СОВРЕМЕННАЯ ОЦЕНКА ДОЗ МЕДИЦИНСКОГО ОБЛУЧЕНИЯ ПАЦИЕНТОВ</vt:lpstr>
      <vt:lpstr>Введение</vt:lpstr>
      <vt:lpstr>Вычислительные фантомы для оценки доз в сеансах облучения</vt:lpstr>
      <vt:lpstr>Характеристика вероятности возникновения стохастических эффектов</vt:lpstr>
      <vt:lpstr>Оценка доз медицинского облучения пациентов в Беларуси</vt:lpstr>
      <vt:lpstr>Компьютерные программы для оценки доз облучения пациентов</vt:lpstr>
      <vt:lpstr>Материалы и методы</vt:lpstr>
      <vt:lpstr>Результаты</vt:lpstr>
      <vt:lpstr>Результаты</vt:lpstr>
      <vt:lpstr>Результаты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Гость</dc:creator>
  <cp:lastModifiedBy>User</cp:lastModifiedBy>
  <cp:revision>484</cp:revision>
  <cp:lastPrinted>2024-07-16T10:48:36Z</cp:lastPrinted>
  <dcterms:created xsi:type="dcterms:W3CDTF">2003-11-08T21:07:21Z</dcterms:created>
  <dcterms:modified xsi:type="dcterms:W3CDTF">2026-04-14T14:57:55Z</dcterms:modified>
</cp:coreProperties>
</file>