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441" r:id="rId2"/>
  </p:sldMasterIdLst>
  <p:notesMasterIdLst>
    <p:notesMasterId r:id="rId25"/>
  </p:notesMasterIdLst>
  <p:sldIdLst>
    <p:sldId id="256" r:id="rId3"/>
    <p:sldId id="324" r:id="rId4"/>
    <p:sldId id="258" r:id="rId5"/>
    <p:sldId id="303" r:id="rId6"/>
    <p:sldId id="265" r:id="rId7"/>
    <p:sldId id="308" r:id="rId8"/>
    <p:sldId id="309" r:id="rId9"/>
    <p:sldId id="299" r:id="rId10"/>
    <p:sldId id="310" r:id="rId11"/>
    <p:sldId id="301" r:id="rId12"/>
    <p:sldId id="316" r:id="rId13"/>
    <p:sldId id="319" r:id="rId14"/>
    <p:sldId id="320" r:id="rId15"/>
    <p:sldId id="321" r:id="rId16"/>
    <p:sldId id="322" r:id="rId17"/>
    <p:sldId id="330" r:id="rId18"/>
    <p:sldId id="331" r:id="rId19"/>
    <p:sldId id="327" r:id="rId20"/>
    <p:sldId id="328" r:id="rId21"/>
    <p:sldId id="329" r:id="rId22"/>
    <p:sldId id="315" r:id="rId23"/>
    <p:sldId id="284" r:id="rId24"/>
  </p:sldIdLst>
  <p:sldSz cx="9144000" cy="6858000" type="screen4x3"/>
  <p:notesSz cx="6797675" cy="9929813"/>
  <p:defaultTextStyle>
    <a:defPPr>
      <a:defRPr lang="en-GB"/>
    </a:defPPr>
    <a:lvl1pPr algn="l" defTabSz="449263" rtl="0" fontAlgn="base">
      <a:spcBef>
        <a:spcPct val="0"/>
      </a:spcBef>
      <a:spcAft>
        <a:spcPct val="0"/>
      </a:spcAft>
      <a:buClr>
        <a:srgbClr val="000000"/>
      </a:buClr>
      <a:buSzPct val="100000"/>
      <a:buFont typeface="Times New Roman" pitchFamily="18" charset="0"/>
      <a:defRPr sz="2800" b="1" kern="1200">
        <a:solidFill>
          <a:schemeClr val="bg1"/>
        </a:solidFill>
        <a:latin typeface="Times New Roman" pitchFamily="18" charset="0"/>
        <a:ea typeface="SimSun" pitchFamily="2"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800" b="1" kern="1200">
        <a:solidFill>
          <a:schemeClr val="bg1"/>
        </a:solidFill>
        <a:latin typeface="Times New Roman" pitchFamily="18" charset="0"/>
        <a:ea typeface="SimSun" pitchFamily="2"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800" b="1" kern="1200">
        <a:solidFill>
          <a:schemeClr val="bg1"/>
        </a:solidFill>
        <a:latin typeface="Times New Roman" pitchFamily="18" charset="0"/>
        <a:ea typeface="SimSun" pitchFamily="2"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800" b="1" kern="1200">
        <a:solidFill>
          <a:schemeClr val="bg1"/>
        </a:solidFill>
        <a:latin typeface="Times New Roman" pitchFamily="18" charset="0"/>
        <a:ea typeface="SimSun" pitchFamily="2"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800" b="1" kern="1200">
        <a:solidFill>
          <a:schemeClr val="bg1"/>
        </a:solidFill>
        <a:latin typeface="Times New Roman" pitchFamily="18" charset="0"/>
        <a:ea typeface="SimSun" pitchFamily="2" charset="-122"/>
        <a:cs typeface="+mn-cs"/>
      </a:defRPr>
    </a:lvl5pPr>
    <a:lvl6pPr marL="2286000" algn="l" defTabSz="914400" rtl="0" eaLnBrk="1" latinLnBrk="0" hangingPunct="1">
      <a:defRPr sz="2800" b="1" kern="1200">
        <a:solidFill>
          <a:schemeClr val="bg1"/>
        </a:solidFill>
        <a:latin typeface="Times New Roman" pitchFamily="18" charset="0"/>
        <a:ea typeface="SimSun" pitchFamily="2" charset="-122"/>
        <a:cs typeface="+mn-cs"/>
      </a:defRPr>
    </a:lvl6pPr>
    <a:lvl7pPr marL="2743200" algn="l" defTabSz="914400" rtl="0" eaLnBrk="1" latinLnBrk="0" hangingPunct="1">
      <a:defRPr sz="2800" b="1" kern="1200">
        <a:solidFill>
          <a:schemeClr val="bg1"/>
        </a:solidFill>
        <a:latin typeface="Times New Roman" pitchFamily="18" charset="0"/>
        <a:ea typeface="SimSun" pitchFamily="2" charset="-122"/>
        <a:cs typeface="+mn-cs"/>
      </a:defRPr>
    </a:lvl7pPr>
    <a:lvl8pPr marL="3200400" algn="l" defTabSz="914400" rtl="0" eaLnBrk="1" latinLnBrk="0" hangingPunct="1">
      <a:defRPr sz="2800" b="1" kern="1200">
        <a:solidFill>
          <a:schemeClr val="bg1"/>
        </a:solidFill>
        <a:latin typeface="Times New Roman" pitchFamily="18" charset="0"/>
        <a:ea typeface="SimSun" pitchFamily="2" charset="-122"/>
        <a:cs typeface="+mn-cs"/>
      </a:defRPr>
    </a:lvl8pPr>
    <a:lvl9pPr marL="3657600" algn="l" defTabSz="914400" rtl="0" eaLnBrk="1" latinLnBrk="0" hangingPunct="1">
      <a:defRPr sz="2800" b="1" kern="1200">
        <a:solidFill>
          <a:schemeClr val="bg1"/>
        </a:solidFill>
        <a:latin typeface="Times New Roman"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996633"/>
    <a:srgbClr val="0099FF"/>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81" autoAdjust="0"/>
    <p:restoredTop sz="95343" autoAdjust="0"/>
  </p:normalViewPr>
  <p:slideViewPr>
    <p:cSldViewPr>
      <p:cViewPr varScale="1">
        <p:scale>
          <a:sx n="68" d="100"/>
          <a:sy n="68" d="100"/>
        </p:scale>
        <p:origin x="-518" y="-72"/>
      </p:cViewPr>
      <p:guideLst>
        <p:guide orient="horz" pos="2160"/>
        <p:guide pos="2880"/>
      </p:guideLst>
    </p:cSldViewPr>
  </p:slideViewPr>
  <p:outlineViewPr>
    <p:cViewPr varScale="1">
      <p:scale>
        <a:sx n="170" d="200"/>
        <a:sy n="170" d="200"/>
      </p:scale>
      <p:origin x="6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6797675" cy="9929813"/>
          </a:xfrm>
          <a:prstGeom prst="roundRect">
            <a:avLst>
              <a:gd name="adj" fmla="val 23"/>
            </a:avLst>
          </a:prstGeom>
          <a:solidFill>
            <a:srgbClr val="FFFFFF"/>
          </a:solidFill>
          <a:ln w="9360">
            <a:noFill/>
            <a:miter lim="800000"/>
            <a:headEnd/>
            <a:tailEnd/>
          </a:ln>
          <a:effectLst/>
        </p:spPr>
        <p:txBody>
          <a:bodyPr wrap="none" lIns="96661" tIns="48331" rIns="96661" bIns="48331" anchor="ctr"/>
          <a:lstStyle/>
          <a:p>
            <a:pPr>
              <a:buFont typeface="Times New Roman" pitchFamily="16" charset="0"/>
              <a:buNone/>
              <a:defRPr/>
            </a:pPr>
            <a:endParaRPr lang="en-US">
              <a:latin typeface="Times New Roman" pitchFamily="16" charset="0"/>
              <a:ea typeface="+mn-ea"/>
              <a:cs typeface="Arial" charset="0"/>
            </a:endParaRPr>
          </a:p>
        </p:txBody>
      </p:sp>
      <p:sp>
        <p:nvSpPr>
          <p:cNvPr id="7170" name="AutoShape 2"/>
          <p:cNvSpPr>
            <a:spLocks noChangeArrowheads="1"/>
          </p:cNvSpPr>
          <p:nvPr/>
        </p:nvSpPr>
        <p:spPr bwMode="auto">
          <a:xfrm>
            <a:off x="0" y="0"/>
            <a:ext cx="6797675" cy="9929813"/>
          </a:xfrm>
          <a:prstGeom prst="roundRect">
            <a:avLst>
              <a:gd name="adj" fmla="val 23"/>
            </a:avLst>
          </a:prstGeom>
          <a:solidFill>
            <a:srgbClr val="FFFFFF"/>
          </a:solidFill>
          <a:ln w="9525">
            <a:noFill/>
            <a:round/>
            <a:headEnd/>
            <a:tailEnd/>
          </a:ln>
          <a:effectLst/>
        </p:spPr>
        <p:txBody>
          <a:bodyPr wrap="none" lIns="96661" tIns="48331" rIns="96661" bIns="48331" anchor="ctr"/>
          <a:lstStyle/>
          <a:p>
            <a:pPr>
              <a:buFont typeface="Times New Roman" pitchFamily="16" charset="0"/>
              <a:buNone/>
              <a:defRPr/>
            </a:pPr>
            <a:endParaRPr lang="en-US">
              <a:latin typeface="Times New Roman" pitchFamily="16" charset="0"/>
              <a:ea typeface="+mn-ea"/>
              <a:cs typeface="Arial" charset="0"/>
            </a:endParaRPr>
          </a:p>
        </p:txBody>
      </p:sp>
      <p:sp>
        <p:nvSpPr>
          <p:cNvPr id="7171" name="AutoShape 3"/>
          <p:cNvSpPr>
            <a:spLocks noChangeArrowheads="1"/>
          </p:cNvSpPr>
          <p:nvPr/>
        </p:nvSpPr>
        <p:spPr bwMode="auto">
          <a:xfrm>
            <a:off x="0" y="0"/>
            <a:ext cx="6797675" cy="9929813"/>
          </a:xfrm>
          <a:prstGeom prst="roundRect">
            <a:avLst>
              <a:gd name="adj" fmla="val 23"/>
            </a:avLst>
          </a:prstGeom>
          <a:solidFill>
            <a:srgbClr val="FFFFFF"/>
          </a:solidFill>
          <a:ln w="9525">
            <a:noFill/>
            <a:round/>
            <a:headEnd/>
            <a:tailEnd/>
          </a:ln>
          <a:effectLst/>
        </p:spPr>
        <p:txBody>
          <a:bodyPr wrap="none" lIns="96661" tIns="48331" rIns="96661" bIns="48331" anchor="ctr"/>
          <a:lstStyle/>
          <a:p>
            <a:pPr>
              <a:buFont typeface="Times New Roman" pitchFamily="16" charset="0"/>
              <a:buNone/>
              <a:defRPr/>
            </a:pPr>
            <a:endParaRPr lang="en-US">
              <a:latin typeface="Times New Roman" pitchFamily="16" charset="0"/>
              <a:ea typeface="+mn-ea"/>
              <a:cs typeface="Arial" charset="0"/>
            </a:endParaRPr>
          </a:p>
        </p:txBody>
      </p:sp>
      <p:sp>
        <p:nvSpPr>
          <p:cNvPr id="7172" name="Text Box 4"/>
          <p:cNvSpPr txBox="1">
            <a:spLocks noChangeArrowheads="1"/>
          </p:cNvSpPr>
          <p:nvPr/>
        </p:nvSpPr>
        <p:spPr bwMode="auto">
          <a:xfrm>
            <a:off x="0" y="0"/>
            <a:ext cx="2945955" cy="495834"/>
          </a:xfrm>
          <a:prstGeom prst="rect">
            <a:avLst/>
          </a:prstGeom>
          <a:noFill/>
          <a:ln w="9525">
            <a:noFill/>
            <a:round/>
            <a:headEnd/>
            <a:tailEnd/>
          </a:ln>
          <a:effectLst/>
        </p:spPr>
        <p:txBody>
          <a:bodyPr wrap="none" lIns="96661" tIns="48331" rIns="96661" bIns="48331" anchor="ctr"/>
          <a:lstStyle/>
          <a:p>
            <a:pPr>
              <a:buFont typeface="Times New Roman" pitchFamily="16" charset="0"/>
              <a:buNone/>
              <a:defRPr/>
            </a:pPr>
            <a:endParaRPr lang="en-US">
              <a:latin typeface="Times New Roman" pitchFamily="16" charset="0"/>
              <a:ea typeface="+mn-ea"/>
              <a:cs typeface="Arial" charset="0"/>
            </a:endParaRPr>
          </a:p>
        </p:txBody>
      </p:sp>
      <p:sp>
        <p:nvSpPr>
          <p:cNvPr id="7173" name="Text Box 5"/>
          <p:cNvSpPr txBox="1">
            <a:spLocks noChangeArrowheads="1"/>
          </p:cNvSpPr>
          <p:nvPr/>
        </p:nvSpPr>
        <p:spPr bwMode="auto">
          <a:xfrm>
            <a:off x="3851722" y="0"/>
            <a:ext cx="2945954" cy="495834"/>
          </a:xfrm>
          <a:prstGeom prst="rect">
            <a:avLst/>
          </a:prstGeom>
          <a:noFill/>
          <a:ln w="9525">
            <a:noFill/>
            <a:round/>
            <a:headEnd/>
            <a:tailEnd/>
          </a:ln>
          <a:effectLst/>
        </p:spPr>
        <p:txBody>
          <a:bodyPr wrap="none" lIns="96661" tIns="48331" rIns="96661" bIns="48331" anchor="ctr"/>
          <a:lstStyle/>
          <a:p>
            <a:pPr>
              <a:buFont typeface="Times New Roman" pitchFamily="16" charset="0"/>
              <a:buNone/>
              <a:defRPr/>
            </a:pPr>
            <a:endParaRPr lang="en-US">
              <a:latin typeface="Times New Roman" pitchFamily="16" charset="0"/>
              <a:ea typeface="+mn-ea"/>
              <a:cs typeface="Arial" charset="0"/>
            </a:endParaRPr>
          </a:p>
        </p:txBody>
      </p:sp>
      <p:sp>
        <p:nvSpPr>
          <p:cNvPr id="50183" name="Rectangle 6"/>
          <p:cNvSpPr>
            <a:spLocks noGrp="1" noRot="1" noChangeAspect="1" noChangeArrowheads="1"/>
          </p:cNvSpPr>
          <p:nvPr>
            <p:ph type="sldImg"/>
          </p:nvPr>
        </p:nvSpPr>
        <p:spPr bwMode="auto">
          <a:xfrm>
            <a:off x="919163" y="746125"/>
            <a:ext cx="4954587" cy="3716338"/>
          </a:xfrm>
          <a:prstGeom prst="rect">
            <a:avLst/>
          </a:prstGeom>
          <a:noFill/>
          <a:ln w="9360">
            <a:solidFill>
              <a:srgbClr val="000000"/>
            </a:solidFill>
            <a:miter lim="800000"/>
            <a:headEnd/>
            <a:tailEnd/>
          </a:ln>
        </p:spPr>
      </p:sp>
      <p:sp>
        <p:nvSpPr>
          <p:cNvPr id="7175" name="Rectangle 7"/>
          <p:cNvSpPr>
            <a:spLocks noGrp="1" noChangeArrowheads="1"/>
          </p:cNvSpPr>
          <p:nvPr>
            <p:ph type="body"/>
          </p:nvPr>
        </p:nvSpPr>
        <p:spPr bwMode="auto">
          <a:xfrm>
            <a:off x="905767" y="4716991"/>
            <a:ext cx="4980241" cy="4462505"/>
          </a:xfrm>
          <a:prstGeom prst="rect">
            <a:avLst/>
          </a:prstGeom>
          <a:noFill/>
          <a:ln w="9525">
            <a:noFill/>
            <a:round/>
            <a:headEnd/>
            <a:tailEnd/>
          </a:ln>
          <a:effectLst/>
        </p:spPr>
        <p:txBody>
          <a:bodyPr vert="horz" wrap="square" lIns="95139" tIns="49472" rIns="95139" bIns="49472" numCol="1" anchor="t" anchorCtr="0" compatLnSpc="1">
            <a:prstTxWarp prst="textNoShape">
              <a:avLst/>
            </a:prstTxWarp>
          </a:bodyPr>
          <a:lstStyle/>
          <a:p>
            <a:pPr lvl="0"/>
            <a:endParaRPr lang="en-US" noProof="0" smtClean="0"/>
          </a:p>
        </p:txBody>
      </p:sp>
      <p:sp>
        <p:nvSpPr>
          <p:cNvPr id="7176" name="Text Box 8"/>
          <p:cNvSpPr txBox="1">
            <a:spLocks noChangeArrowheads="1"/>
          </p:cNvSpPr>
          <p:nvPr/>
        </p:nvSpPr>
        <p:spPr bwMode="auto">
          <a:xfrm>
            <a:off x="0" y="9433980"/>
            <a:ext cx="2945955" cy="495834"/>
          </a:xfrm>
          <a:prstGeom prst="rect">
            <a:avLst/>
          </a:prstGeom>
          <a:noFill/>
          <a:ln w="9525">
            <a:noFill/>
            <a:round/>
            <a:headEnd/>
            <a:tailEnd/>
          </a:ln>
          <a:effectLst/>
        </p:spPr>
        <p:txBody>
          <a:bodyPr wrap="none" lIns="96661" tIns="48331" rIns="96661" bIns="48331" anchor="ctr"/>
          <a:lstStyle/>
          <a:p>
            <a:pPr>
              <a:buFont typeface="Times New Roman" pitchFamily="16" charset="0"/>
              <a:buNone/>
              <a:defRPr/>
            </a:pPr>
            <a:endParaRPr lang="en-US">
              <a:latin typeface="Times New Roman" pitchFamily="16" charset="0"/>
              <a:ea typeface="+mn-ea"/>
              <a:cs typeface="Arial" charset="0"/>
            </a:endParaRPr>
          </a:p>
        </p:txBody>
      </p:sp>
      <p:sp>
        <p:nvSpPr>
          <p:cNvPr id="7177" name="Rectangle 9"/>
          <p:cNvSpPr>
            <a:spLocks noGrp="1" noChangeArrowheads="1"/>
          </p:cNvSpPr>
          <p:nvPr>
            <p:ph type="sldNum"/>
          </p:nvPr>
        </p:nvSpPr>
        <p:spPr bwMode="auto">
          <a:xfrm>
            <a:off x="3851722" y="9433980"/>
            <a:ext cx="2941529" cy="490909"/>
          </a:xfrm>
          <a:prstGeom prst="rect">
            <a:avLst/>
          </a:prstGeom>
          <a:noFill/>
          <a:ln w="9525">
            <a:noFill/>
            <a:round/>
            <a:headEnd/>
            <a:tailEnd/>
          </a:ln>
          <a:effectLst/>
        </p:spPr>
        <p:txBody>
          <a:bodyPr vert="horz" wrap="square" lIns="95139" tIns="49472" rIns="95139" bIns="49472" numCol="1" anchor="b" anchorCtr="0" compatLnSpc="1">
            <a:prstTxWarp prst="textNoShape">
              <a:avLst/>
            </a:prstTxWarp>
          </a:bodyPr>
          <a:lstStyle>
            <a:lvl1pPr algn="r">
              <a:buClrTx/>
              <a:buSzPct val="45000"/>
              <a:buFontTx/>
              <a:buNone/>
              <a:tabLst>
                <a:tab pos="765235" algn="l"/>
                <a:tab pos="1530469" algn="l"/>
                <a:tab pos="2295704" algn="l"/>
                <a:tab pos="3060939" algn="l"/>
              </a:tabLst>
              <a:defRPr sz="1300">
                <a:solidFill>
                  <a:srgbClr val="000000"/>
                </a:solidFill>
                <a:latin typeface="Times New Roman" pitchFamily="16" charset="0"/>
                <a:ea typeface="+mn-ea"/>
                <a:cs typeface="Lucida Sans Unicode" charset="0"/>
              </a:defRPr>
            </a:lvl1pPr>
          </a:lstStyle>
          <a:p>
            <a:pPr>
              <a:defRPr/>
            </a:pPr>
            <a:fld id="{6A2B8201-E4D7-4391-9247-6116EC81AF6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7AA0E39D-8B43-45C0-970D-DF89A893202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a:t>
            </a:fld>
            <a:endParaRPr lang="ru-RU" smtClean="0">
              <a:latin typeface="Times New Roman" pitchFamily="18" charset="0"/>
              <a:ea typeface="SimSun" pitchFamily="2" charset="-122"/>
              <a:cs typeface="Lucida Sans Unicode" pitchFamily="34" charset="0"/>
            </a:endParaRPr>
          </a:p>
        </p:txBody>
      </p:sp>
      <p:sp>
        <p:nvSpPr>
          <p:cNvPr id="51203"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51204" name="Rectangle 2"/>
          <p:cNvSpPr>
            <a:spLocks noGrp="1" noChangeArrowheads="1"/>
          </p:cNvSpPr>
          <p:nvPr>
            <p:ph type="body" idx="1"/>
          </p:nvPr>
        </p:nvSpPr>
        <p:spPr>
          <a:xfrm>
            <a:off x="905766" y="4716990"/>
            <a:ext cx="4981717" cy="4464147"/>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11</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12</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13</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14</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15</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16</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17</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5F13FCB-D9F7-4967-9FE0-97637FE612B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21</a:t>
            </a:fld>
            <a:endParaRPr lang="ru-RU" smtClean="0">
              <a:latin typeface="Times New Roman" pitchFamily="18" charset="0"/>
              <a:ea typeface="SimSun" pitchFamily="2" charset="-122"/>
              <a:cs typeface="Lucida Sans Unicode" pitchFamily="34" charset="0"/>
            </a:endParaRPr>
          </a:p>
        </p:txBody>
      </p:sp>
      <p:sp>
        <p:nvSpPr>
          <p:cNvPr id="6553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554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C38F4568-A7B7-4D43-AEE3-4B61CAAD89A9}"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22</a:t>
            </a:fld>
            <a:endParaRPr lang="ru-RU" smtClean="0">
              <a:latin typeface="Times New Roman" pitchFamily="18" charset="0"/>
              <a:ea typeface="SimSun" pitchFamily="2" charset="-122"/>
              <a:cs typeface="Lucida Sans Unicode" pitchFamily="34" charset="0"/>
            </a:endParaRPr>
          </a:p>
        </p:txBody>
      </p:sp>
      <p:sp>
        <p:nvSpPr>
          <p:cNvPr id="66563"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66564"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
        <p:nvSpPr>
          <p:cNvPr id="66565" name="Text Box 3"/>
          <p:cNvSpPr txBox="1">
            <a:spLocks noChangeArrowheads="1"/>
          </p:cNvSpPr>
          <p:nvPr/>
        </p:nvSpPr>
        <p:spPr bwMode="auto">
          <a:xfrm>
            <a:off x="3851722" y="9433980"/>
            <a:ext cx="2945954" cy="495834"/>
          </a:xfrm>
          <a:prstGeom prst="rect">
            <a:avLst/>
          </a:prstGeom>
          <a:noFill/>
          <a:ln w="9525">
            <a:noFill/>
            <a:round/>
            <a:headEnd/>
            <a:tailEnd/>
          </a:ln>
        </p:spPr>
        <p:txBody>
          <a:bodyPr lIns="95139" tIns="49472" rIns="95139" bIns="49472" anchor="b"/>
          <a:lstStyle/>
          <a:p>
            <a:pPr algn="r">
              <a:buClrTx/>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pPr>
            <a:fld id="{ED7F657E-44D7-4F22-B722-E9E63E818B36}" type="slidenum">
              <a:rPr lang="ru-RU" sz="1300" b="0">
                <a:solidFill>
                  <a:srgbClr val="000000"/>
                </a:solidFill>
              </a:rPr>
              <a:pPr algn="r">
                <a:buClrTx/>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pPr>
              <a:t>22</a:t>
            </a:fld>
            <a:endParaRPr lang="ru-RU" sz="1300"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2800" b="1">
                <a:solidFill>
                  <a:schemeClr val="bg1"/>
                </a:solidFill>
                <a:latin typeface="Times New Roman" panose="02020603050405020304" pitchFamily="18" charset="0"/>
                <a:ea typeface="SimSun" panose="02010600030101010101" pitchFamily="2" charset="-122"/>
              </a:defRPr>
            </a:lvl9pPr>
          </a:lstStyle>
          <a:p>
            <a:pPr eaLnBrk="1" hangingPunct="1">
              <a:buClrTx/>
              <a:buSzPct val="45000"/>
              <a:buFontTx/>
              <a:buNone/>
            </a:pPr>
            <a:fld id="{D26B0A95-7C71-484C-83DF-D13E724460D6}" type="slidenum">
              <a:rPr lang="ru-RU" altLang="en-US" sz="1300">
                <a:solidFill>
                  <a:srgbClr val="000000"/>
                </a:solidFill>
              </a:rPr>
              <a:pPr eaLnBrk="1" hangingPunct="1">
                <a:buClrTx/>
                <a:buSzPct val="45000"/>
                <a:buFontTx/>
                <a:buNone/>
              </a:pPr>
              <a:t>2</a:t>
            </a:fld>
            <a:endParaRPr lang="ru-RU" altLang="en-US" sz="1300">
              <a:solidFill>
                <a:srgbClr val="000000"/>
              </a:solidFill>
            </a:endParaRPr>
          </a:p>
        </p:txBody>
      </p:sp>
      <p:sp>
        <p:nvSpPr>
          <p:cNvPr id="2457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24580" name="Rectangle 2"/>
          <p:cNvSpPr>
            <a:spLocks noGrp="1" noChangeArrowheads="1"/>
          </p:cNvSpPr>
          <p:nvPr>
            <p:ph type="body" idx="1"/>
          </p:nvPr>
        </p:nvSpPr>
        <p:spPr>
          <a:xfrm>
            <a:off x="905766" y="4716990"/>
            <a:ext cx="4981717" cy="446414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 xmlns:p14="http://schemas.microsoft.com/office/powerpoint/2010/main" val="10213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BA200E71-4292-492D-8E53-EFFDD0565794}"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3</a:t>
            </a:fld>
            <a:endParaRPr lang="ru-RU" smtClean="0">
              <a:latin typeface="Times New Roman" pitchFamily="18" charset="0"/>
              <a:ea typeface="SimSun" pitchFamily="2" charset="-122"/>
              <a:cs typeface="Lucida Sans Unicode" pitchFamily="34" charset="0"/>
            </a:endParaRPr>
          </a:p>
        </p:txBody>
      </p:sp>
      <p:sp>
        <p:nvSpPr>
          <p:cNvPr id="53251"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53252"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509AE145-8958-47E8-883F-B1A41284AE3E}"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4</a:t>
            </a:fld>
            <a:endParaRPr lang="ru-RU" smtClean="0">
              <a:latin typeface="Times New Roman" pitchFamily="18" charset="0"/>
              <a:ea typeface="SimSun" pitchFamily="2" charset="-122"/>
              <a:cs typeface="Lucida Sans Unicode" pitchFamily="34" charset="0"/>
            </a:endParaRPr>
          </a:p>
        </p:txBody>
      </p:sp>
      <p:sp>
        <p:nvSpPr>
          <p:cNvPr id="55299"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55300"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
        <p:nvSpPr>
          <p:cNvPr id="55301" name="Text Box 3"/>
          <p:cNvSpPr txBox="1">
            <a:spLocks noChangeArrowheads="1"/>
          </p:cNvSpPr>
          <p:nvPr/>
        </p:nvSpPr>
        <p:spPr bwMode="auto">
          <a:xfrm>
            <a:off x="3851722" y="9433980"/>
            <a:ext cx="2945954" cy="495834"/>
          </a:xfrm>
          <a:prstGeom prst="rect">
            <a:avLst/>
          </a:prstGeom>
          <a:noFill/>
          <a:ln w="9525">
            <a:noFill/>
            <a:round/>
            <a:headEnd/>
            <a:tailEnd/>
          </a:ln>
        </p:spPr>
        <p:txBody>
          <a:bodyPr lIns="95139" tIns="49472" rIns="95139" bIns="49472" anchor="b"/>
          <a:lstStyle/>
          <a:p>
            <a:pPr algn="r">
              <a:buClrTx/>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pPr>
            <a:fld id="{69FC6F58-E33B-4653-8FBA-A94FF1578813}" type="slidenum">
              <a:rPr lang="ru-RU" sz="1300" b="0">
                <a:solidFill>
                  <a:srgbClr val="000000"/>
                </a:solidFill>
              </a:rPr>
              <a:pPr algn="r">
                <a:buClrTx/>
                <a:tabLst>
                  <a:tab pos="0" algn="l"/>
                  <a:tab pos="473075" algn="l"/>
                  <a:tab pos="947738" algn="l"/>
                  <a:tab pos="1422400" algn="l"/>
                  <a:tab pos="1897063" algn="l"/>
                  <a:tab pos="2371725" algn="l"/>
                  <a:tab pos="2846388" algn="l"/>
                  <a:tab pos="3322638" algn="l"/>
                  <a:tab pos="3797300" algn="l"/>
                  <a:tab pos="4271963" algn="l"/>
                  <a:tab pos="4746625" algn="l"/>
                  <a:tab pos="5221288" algn="l"/>
                  <a:tab pos="5695950" algn="l"/>
                  <a:tab pos="6172200" algn="l"/>
                  <a:tab pos="6646863" algn="l"/>
                  <a:tab pos="7121525" algn="l"/>
                  <a:tab pos="7596188" algn="l"/>
                  <a:tab pos="8070850" algn="l"/>
                  <a:tab pos="8545513" algn="l"/>
                  <a:tab pos="9020175" algn="l"/>
                  <a:tab pos="9496425" algn="l"/>
                </a:tabLst>
              </a:pPr>
              <a:t>4</a:t>
            </a:fld>
            <a:endParaRPr lang="ru-RU" sz="1300" b="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D41F3BFB-4006-4713-96EC-E3E12AD9F46E}"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5</a:t>
            </a:fld>
            <a:endParaRPr lang="ru-RU" smtClean="0">
              <a:latin typeface="Times New Roman" pitchFamily="18" charset="0"/>
              <a:ea typeface="SimSun" pitchFamily="2" charset="-122"/>
              <a:cs typeface="Lucida Sans Unicode" pitchFamily="34" charset="0"/>
            </a:endParaRPr>
          </a:p>
        </p:txBody>
      </p:sp>
      <p:sp>
        <p:nvSpPr>
          <p:cNvPr id="78851"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78852"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62467" name="Rectangle 3"/>
          <p:cNvSpPr>
            <a:spLocks noGrp="1"/>
          </p:cNvSpPr>
          <p:nvPr>
            <p:ph type="body" idx="1"/>
          </p:nvPr>
        </p:nvSpPr>
        <p:spPr>
          <a:noFill/>
          <a:ln/>
        </p:spPr>
        <p:txBody>
          <a:bodyPr/>
          <a:lstStyle/>
          <a:p>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
          <p:cNvSpPr>
            <a:spLocks noGrp="1" noChangeArrowheads="1"/>
          </p:cNvSpPr>
          <p:nvPr>
            <p:ph type="sldNum" sz="quarter"/>
          </p:nvPr>
        </p:nvSpPr>
        <p:spPr>
          <a:noFill/>
        </p:spPr>
        <p:txBody>
          <a:bodyPr/>
          <a:lstStyle/>
          <a:p>
            <a:pPr>
              <a:tabLst>
                <a:tab pos="765175" algn="l"/>
                <a:tab pos="1530350" algn="l"/>
                <a:tab pos="2295525" algn="l"/>
                <a:tab pos="3060700" algn="l"/>
              </a:tabLst>
            </a:pPr>
            <a:fld id="{58359878-F86F-495F-8D76-E14B6240CCD8}" type="slidenum">
              <a:rPr lang="ru-RU" smtClean="0">
                <a:latin typeface="Times New Roman" pitchFamily="18" charset="0"/>
                <a:ea typeface="SimSun" pitchFamily="2" charset="-122"/>
                <a:cs typeface="Lucida Sans Unicode" pitchFamily="34" charset="0"/>
              </a:rPr>
              <a:pPr>
                <a:tabLst>
                  <a:tab pos="765175" algn="l"/>
                  <a:tab pos="1530350" algn="l"/>
                  <a:tab pos="2295525" algn="l"/>
                  <a:tab pos="3060700" algn="l"/>
                </a:tabLst>
              </a:pPr>
              <a:t>9</a:t>
            </a:fld>
            <a:endParaRPr lang="ru-RU" smtClean="0">
              <a:latin typeface="Times New Roman" pitchFamily="18" charset="0"/>
              <a:ea typeface="SimSun" pitchFamily="2" charset="-122"/>
              <a:cs typeface="Lucida Sans Unicode" pitchFamily="34" charset="0"/>
            </a:endParaRPr>
          </a:p>
        </p:txBody>
      </p:sp>
      <p:sp>
        <p:nvSpPr>
          <p:cNvPr id="77827" name="Rectangle 1"/>
          <p:cNvSpPr>
            <a:spLocks noGrp="1" noRot="1" noChangeAspect="1" noChangeArrowheads="1" noTextEdit="1"/>
          </p:cNvSpPr>
          <p:nvPr>
            <p:ph type="sldImg"/>
          </p:nvPr>
        </p:nvSpPr>
        <p:spPr>
          <a:xfrm>
            <a:off x="917575" y="746125"/>
            <a:ext cx="4962525" cy="3722688"/>
          </a:xfrm>
          <a:solidFill>
            <a:srgbClr val="FFFFFF"/>
          </a:solidFill>
          <a:ln/>
        </p:spPr>
      </p:sp>
      <p:sp>
        <p:nvSpPr>
          <p:cNvPr id="77828" name="Rectangle 2"/>
          <p:cNvSpPr>
            <a:spLocks noGrp="1" noChangeArrowheads="1"/>
          </p:cNvSpPr>
          <p:nvPr>
            <p:ph type="body" idx="1"/>
          </p:nvPr>
        </p:nvSpPr>
        <p:spPr>
          <a:xfrm>
            <a:off x="905766" y="4716990"/>
            <a:ext cx="4981717" cy="446414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AAB83A-9329-4DF1-9487-7192905F26A6}" type="datetimeFigureOut">
              <a:rPr lang="ru-RU" smtClean="0"/>
              <a:pPr/>
              <a:t>02.07.2014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97284C-EB10-49EE-B705-F374E4DB296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763713" y="-254000"/>
            <a:ext cx="6967537" cy="11890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Line 2"/>
          <p:cNvSpPr>
            <a:spLocks noChangeShapeType="1"/>
          </p:cNvSpPr>
          <p:nvPr/>
        </p:nvSpPr>
        <p:spPr bwMode="auto">
          <a:xfrm>
            <a:off x="207963" y="6453188"/>
            <a:ext cx="8712200" cy="1587"/>
          </a:xfrm>
          <a:prstGeom prst="line">
            <a:avLst/>
          </a:prstGeom>
          <a:noFill/>
          <a:ln w="25560">
            <a:solidFill>
              <a:srgbClr val="0000FF"/>
            </a:solidFill>
            <a:miter lim="800000"/>
            <a:headEnd/>
            <a:tailEnd/>
          </a:ln>
          <a:effectLst/>
        </p:spPr>
        <p:txBody>
          <a:bodyPr/>
          <a:lstStyle/>
          <a:p>
            <a:pPr>
              <a:buFont typeface="Times New Roman" pitchFamily="16" charset="0"/>
              <a:buNone/>
              <a:defRPr/>
            </a:pPr>
            <a:endParaRPr lang="en-US">
              <a:latin typeface="Times New Roman" pitchFamily="16" charset="0"/>
              <a:ea typeface="+mn-ea"/>
              <a:cs typeface="Arial" charset="0"/>
            </a:endParaRPr>
          </a:p>
        </p:txBody>
      </p:sp>
      <p:sp>
        <p:nvSpPr>
          <p:cNvPr id="1027" name="Text Box 3"/>
          <p:cNvSpPr txBox="1">
            <a:spLocks noChangeArrowheads="1"/>
          </p:cNvSpPr>
          <p:nvPr/>
        </p:nvSpPr>
        <p:spPr bwMode="auto">
          <a:xfrm>
            <a:off x="3341688" y="6511925"/>
            <a:ext cx="2944812" cy="309958"/>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300" b="0" baseline="0" dirty="0" smtClean="0">
                <a:solidFill>
                  <a:srgbClr val="000099"/>
                </a:solidFill>
              </a:rPr>
              <a:t>NUCLEUS  </a:t>
            </a:r>
            <a:r>
              <a:rPr lang="ru-RU" sz="1300" b="0" baseline="0" dirty="0" smtClean="0">
                <a:solidFill>
                  <a:srgbClr val="000099"/>
                </a:solidFill>
              </a:rPr>
              <a:t>201</a:t>
            </a:r>
            <a:r>
              <a:rPr lang="en-US" sz="1300" b="0" baseline="0" dirty="0" smtClean="0">
                <a:solidFill>
                  <a:srgbClr val="000099"/>
                </a:solidFill>
              </a:rPr>
              <a:t>4</a:t>
            </a:r>
            <a:r>
              <a:rPr lang="en-US" sz="1400" b="0" dirty="0" smtClean="0">
                <a:solidFill>
                  <a:srgbClr val="000099"/>
                </a:solidFill>
              </a:rPr>
              <a:t>,</a:t>
            </a:r>
            <a:r>
              <a:rPr lang="en-US" sz="1400" b="0" baseline="0" dirty="0" smtClean="0">
                <a:solidFill>
                  <a:srgbClr val="000099"/>
                </a:solidFill>
              </a:rPr>
              <a:t> </a:t>
            </a:r>
            <a:r>
              <a:rPr lang="en-US" sz="1300" b="0" dirty="0" smtClean="0">
                <a:solidFill>
                  <a:srgbClr val="000099"/>
                </a:solidFill>
                <a:latin typeface="Times New Roman" pitchFamily="16" charset="0"/>
                <a:ea typeface="+mn-ea"/>
                <a:cs typeface="Arial" charset="0"/>
              </a:rPr>
              <a:t> </a:t>
            </a:r>
            <a:r>
              <a:rPr lang="en-US" sz="1300" b="0" dirty="0">
                <a:solidFill>
                  <a:srgbClr val="000099"/>
                </a:solidFill>
                <a:latin typeface="Times New Roman" pitchFamily="16" charset="0"/>
                <a:ea typeface="+mn-ea"/>
                <a:cs typeface="Arial" charset="0"/>
              </a:rPr>
              <a:t>V</a:t>
            </a:r>
            <a:r>
              <a:rPr lang="en-US" sz="1300" b="0" dirty="0" smtClean="0">
                <a:solidFill>
                  <a:srgbClr val="000099"/>
                </a:solidFill>
                <a:latin typeface="Times New Roman" pitchFamily="16" charset="0"/>
                <a:ea typeface="+mn-ea"/>
                <a:cs typeface="Arial" charset="0"/>
              </a:rPr>
              <a:t>. </a:t>
            </a:r>
            <a:r>
              <a:rPr lang="en-US" sz="1300" b="0" dirty="0" err="1" smtClean="0">
                <a:solidFill>
                  <a:srgbClr val="000099"/>
                </a:solidFill>
                <a:latin typeface="Times New Roman" pitchFamily="16" charset="0"/>
                <a:ea typeface="+mn-ea"/>
                <a:cs typeface="Arial" charset="0"/>
              </a:rPr>
              <a:t>Kulikov</a:t>
            </a:r>
            <a:endParaRPr lang="en-US" sz="1300" b="0" dirty="0">
              <a:solidFill>
                <a:srgbClr val="000099"/>
              </a:solidFill>
              <a:latin typeface="Times New Roman" pitchFamily="16" charset="0"/>
              <a:ea typeface="+mn-ea"/>
              <a:cs typeface="Arial" charset="0"/>
            </a:endParaRPr>
          </a:p>
        </p:txBody>
      </p:sp>
      <p:sp>
        <p:nvSpPr>
          <p:cNvPr id="1028" name="Text Box 4"/>
          <p:cNvSpPr txBox="1">
            <a:spLocks noChangeArrowheads="1"/>
          </p:cNvSpPr>
          <p:nvPr/>
        </p:nvSpPr>
        <p:spPr bwMode="auto">
          <a:xfrm>
            <a:off x="8172450" y="6505575"/>
            <a:ext cx="900113" cy="5207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400" b="0">
                <a:solidFill>
                  <a:srgbClr val="404040"/>
                </a:solidFill>
                <a:latin typeface="Times New Roman" pitchFamily="16" charset="0"/>
                <a:ea typeface="+mn-ea"/>
                <a:cs typeface="Arial" charset="0"/>
              </a:rPr>
              <a:t>Slide </a:t>
            </a:r>
            <a:fld id="{387E830B-5D9B-49FA-8D63-C27F8042D773}" type="slidenum">
              <a:rPr lang="ru-RU" sz="1400" b="0">
                <a:solidFill>
                  <a:srgbClr val="404040"/>
                </a:solidFill>
                <a:latin typeface="Times New Roman" pitchFamily="16" charset="0"/>
                <a:ea typeface="+mn-ea"/>
                <a:cs typeface="Arial" charset="0"/>
              </a:rPr>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r>
              <a:rPr lang="en-US" sz="1400" b="0">
                <a:solidFill>
                  <a:srgbClr val="404040"/>
                </a:solidFill>
                <a:latin typeface="Times New Roman" pitchFamily="16" charset="0"/>
                <a:ea typeface="+mn-ea"/>
                <a:cs typeface="Arial" charset="0"/>
              </a:rPr>
              <a:t> </a:t>
            </a:r>
          </a:p>
        </p:txBody>
      </p:sp>
      <p:pic>
        <p:nvPicPr>
          <p:cNvPr id="4102" name="Picture 5"/>
          <p:cNvPicPr>
            <a:picLocks noChangeAspect="1" noChangeArrowheads="1"/>
          </p:cNvPicPr>
          <p:nvPr/>
        </p:nvPicPr>
        <p:blipFill>
          <a:blip r:embed="rId5" cstate="print"/>
          <a:srcRect/>
          <a:stretch>
            <a:fillRect/>
          </a:stretch>
        </p:blipFill>
        <p:spPr bwMode="auto">
          <a:xfrm>
            <a:off x="147638" y="33338"/>
            <a:ext cx="904875" cy="904875"/>
          </a:xfrm>
          <a:prstGeom prst="rect">
            <a:avLst/>
          </a:prstGeom>
          <a:noFill/>
          <a:ln w="9525">
            <a:noFill/>
            <a:round/>
            <a:headEnd/>
            <a:tailEnd/>
          </a:ln>
        </p:spPr>
      </p:pic>
      <p:sp>
        <p:nvSpPr>
          <p:cNvPr id="1030" name="Line 6"/>
          <p:cNvSpPr>
            <a:spLocks noChangeShapeType="1"/>
          </p:cNvSpPr>
          <p:nvPr/>
        </p:nvSpPr>
        <p:spPr bwMode="auto">
          <a:xfrm>
            <a:off x="1138238" y="709613"/>
            <a:ext cx="7848600" cy="1587"/>
          </a:xfrm>
          <a:prstGeom prst="line">
            <a:avLst/>
          </a:prstGeom>
          <a:noFill/>
          <a:ln w="25560">
            <a:solidFill>
              <a:srgbClr val="0000FF"/>
            </a:solidFill>
            <a:miter lim="800000"/>
            <a:headEnd/>
            <a:tailEnd/>
          </a:ln>
          <a:effectLst/>
        </p:spPr>
        <p:txBody>
          <a:bodyPr/>
          <a:lstStyle/>
          <a:p>
            <a:pPr>
              <a:buFont typeface="Times New Roman" pitchFamily="16" charset="0"/>
              <a:buNone/>
              <a:defRPr/>
            </a:pPr>
            <a:endParaRPr lang="en-US">
              <a:latin typeface="Times New Roman" pitchFamily="16"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Lst>
  <p:hf hdr="0"/>
  <p:txStyles>
    <p:titleStyle>
      <a:lvl1pPr algn="r" defTabSz="449263" rtl="0" eaLnBrk="0" fontAlgn="base" hangingPunct="0">
        <a:spcBef>
          <a:spcPct val="0"/>
        </a:spcBef>
        <a:spcAft>
          <a:spcPct val="0"/>
        </a:spcAft>
        <a:buClr>
          <a:srgbClr val="000000"/>
        </a:buClr>
        <a:buSzPct val="100000"/>
        <a:buFont typeface="Times New Roman" pitchFamily="18" charset="0"/>
        <a:defRPr sz="3600">
          <a:solidFill>
            <a:srgbClr val="0066FF"/>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8" charset="0"/>
        <a:defRPr sz="3600">
          <a:solidFill>
            <a:srgbClr val="0066FF"/>
          </a:solidFill>
          <a:latin typeface="Times New Roman" pitchFamily="16" charset="0"/>
          <a:ea typeface="SimSun" charset="0"/>
          <a:cs typeface="SimSun" charset="0"/>
        </a:defRPr>
      </a:lvl2pPr>
      <a:lvl3pPr algn="r" defTabSz="449263" rtl="0" eaLnBrk="0" fontAlgn="base" hangingPunct="0">
        <a:spcBef>
          <a:spcPct val="0"/>
        </a:spcBef>
        <a:spcAft>
          <a:spcPct val="0"/>
        </a:spcAft>
        <a:buClr>
          <a:srgbClr val="000000"/>
        </a:buClr>
        <a:buSzPct val="100000"/>
        <a:buFont typeface="Times New Roman" pitchFamily="18" charset="0"/>
        <a:defRPr sz="3600">
          <a:solidFill>
            <a:srgbClr val="0066FF"/>
          </a:solidFill>
          <a:latin typeface="Times New Roman" pitchFamily="16" charset="0"/>
          <a:ea typeface="SimSun" charset="0"/>
          <a:cs typeface="SimSun" charset="0"/>
        </a:defRPr>
      </a:lvl3pPr>
      <a:lvl4pPr algn="r" defTabSz="449263" rtl="0" eaLnBrk="0" fontAlgn="base" hangingPunct="0">
        <a:spcBef>
          <a:spcPct val="0"/>
        </a:spcBef>
        <a:spcAft>
          <a:spcPct val="0"/>
        </a:spcAft>
        <a:buClr>
          <a:srgbClr val="000000"/>
        </a:buClr>
        <a:buSzPct val="100000"/>
        <a:buFont typeface="Times New Roman" pitchFamily="18" charset="0"/>
        <a:defRPr sz="3600">
          <a:solidFill>
            <a:srgbClr val="0066FF"/>
          </a:solidFill>
          <a:latin typeface="Times New Roman" pitchFamily="16" charset="0"/>
          <a:ea typeface="SimSun" charset="0"/>
          <a:cs typeface="SimSun" charset="0"/>
        </a:defRPr>
      </a:lvl4pPr>
      <a:lvl5pPr algn="r" defTabSz="449263" rtl="0" eaLnBrk="0" fontAlgn="base" hangingPunct="0">
        <a:spcBef>
          <a:spcPct val="0"/>
        </a:spcBef>
        <a:spcAft>
          <a:spcPct val="0"/>
        </a:spcAft>
        <a:buClr>
          <a:srgbClr val="000000"/>
        </a:buClr>
        <a:buSzPct val="100000"/>
        <a:buFont typeface="Times New Roman" pitchFamily="18" charset="0"/>
        <a:defRPr sz="3600">
          <a:solidFill>
            <a:srgbClr val="0066FF"/>
          </a:solidFill>
          <a:latin typeface="Times New Roman" pitchFamily="16" charset="0"/>
          <a:ea typeface="SimSun" charset="0"/>
          <a:cs typeface="SimSun" charset="0"/>
        </a:defRPr>
      </a:lvl5pPr>
      <a:lvl6pPr marL="2514600" indent="-228600" algn="r" defTabSz="449263" rtl="0" eaLnBrk="0" fontAlgn="base" hangingPunct="0">
        <a:spcBef>
          <a:spcPct val="0"/>
        </a:spcBef>
        <a:spcAft>
          <a:spcPct val="0"/>
        </a:spcAft>
        <a:buClr>
          <a:srgbClr val="000000"/>
        </a:buClr>
        <a:buSzPct val="100000"/>
        <a:buFont typeface="Times New Roman" pitchFamily="16" charset="0"/>
        <a:defRPr sz="3600">
          <a:solidFill>
            <a:srgbClr val="0066FF"/>
          </a:solidFill>
          <a:latin typeface="Times New Roman" pitchFamily="16" charset="0"/>
          <a:ea typeface="SimSun" charset="0"/>
          <a:cs typeface="SimSun" charset="0"/>
        </a:defRPr>
      </a:lvl6pPr>
      <a:lvl7pPr marL="2971800" indent="-228600" algn="r" defTabSz="449263" rtl="0" eaLnBrk="0" fontAlgn="base" hangingPunct="0">
        <a:spcBef>
          <a:spcPct val="0"/>
        </a:spcBef>
        <a:spcAft>
          <a:spcPct val="0"/>
        </a:spcAft>
        <a:buClr>
          <a:srgbClr val="000000"/>
        </a:buClr>
        <a:buSzPct val="100000"/>
        <a:buFont typeface="Times New Roman" pitchFamily="16" charset="0"/>
        <a:defRPr sz="3600">
          <a:solidFill>
            <a:srgbClr val="0066FF"/>
          </a:solidFill>
          <a:latin typeface="Times New Roman" pitchFamily="16" charset="0"/>
          <a:ea typeface="SimSun" charset="0"/>
          <a:cs typeface="SimSun" charset="0"/>
        </a:defRPr>
      </a:lvl7pPr>
      <a:lvl8pPr marL="3429000" indent="-228600" algn="r" defTabSz="449263" rtl="0" eaLnBrk="0" fontAlgn="base" hangingPunct="0">
        <a:spcBef>
          <a:spcPct val="0"/>
        </a:spcBef>
        <a:spcAft>
          <a:spcPct val="0"/>
        </a:spcAft>
        <a:buClr>
          <a:srgbClr val="000000"/>
        </a:buClr>
        <a:buSzPct val="100000"/>
        <a:buFont typeface="Times New Roman" pitchFamily="16" charset="0"/>
        <a:defRPr sz="3600">
          <a:solidFill>
            <a:srgbClr val="0066FF"/>
          </a:solidFill>
          <a:latin typeface="Times New Roman" pitchFamily="16" charset="0"/>
          <a:ea typeface="SimSun" charset="0"/>
          <a:cs typeface="SimSun" charset="0"/>
        </a:defRPr>
      </a:lvl8pPr>
      <a:lvl9pPr marL="3886200" indent="-228600" algn="r" defTabSz="449263" rtl="0" eaLnBrk="0" fontAlgn="base" hangingPunct="0">
        <a:spcBef>
          <a:spcPct val="0"/>
        </a:spcBef>
        <a:spcAft>
          <a:spcPct val="0"/>
        </a:spcAft>
        <a:buClr>
          <a:srgbClr val="000000"/>
        </a:buClr>
        <a:buSzPct val="100000"/>
        <a:buFont typeface="Times New Roman" pitchFamily="16" charset="0"/>
        <a:defRPr sz="3600">
          <a:solidFill>
            <a:srgbClr val="0066FF"/>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AB83A-9329-4DF1-9487-7192905F26A6}" type="datetimeFigureOut">
              <a:rPr lang="ru-RU" smtClean="0"/>
              <a:pPr/>
              <a:t>02.07.2014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7284C-EB10-49EE-B705-F374E4DB296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3" name="Line 3"/>
          <p:cNvSpPr>
            <a:spLocks noChangeShapeType="1"/>
          </p:cNvSpPr>
          <p:nvPr/>
        </p:nvSpPr>
        <p:spPr bwMode="auto">
          <a:xfrm>
            <a:off x="150813" y="6453188"/>
            <a:ext cx="8845550" cy="3175"/>
          </a:xfrm>
          <a:prstGeom prst="line">
            <a:avLst/>
          </a:prstGeom>
          <a:noFill/>
          <a:ln w="25560">
            <a:solidFill>
              <a:srgbClr val="0000FF"/>
            </a:solidFill>
            <a:miter lim="800000"/>
            <a:headEnd/>
            <a:tailEnd/>
          </a:ln>
        </p:spPr>
        <p:txBody>
          <a:bodyPr/>
          <a:lstStyle/>
          <a:p>
            <a:endParaRPr lang="en-US" dirty="0"/>
          </a:p>
        </p:txBody>
      </p:sp>
      <p:pic>
        <p:nvPicPr>
          <p:cNvPr id="20484" name="Picture 4"/>
          <p:cNvPicPr>
            <a:picLocks noChangeAspect="1" noChangeArrowheads="1"/>
          </p:cNvPicPr>
          <p:nvPr/>
        </p:nvPicPr>
        <p:blipFill>
          <a:blip r:embed="rId4" cstate="print"/>
          <a:srcRect/>
          <a:stretch>
            <a:fillRect/>
          </a:stretch>
        </p:blipFill>
        <p:spPr bwMode="auto">
          <a:xfrm>
            <a:off x="0" y="0"/>
            <a:ext cx="1260475" cy="1260475"/>
          </a:xfrm>
          <a:prstGeom prst="rect">
            <a:avLst/>
          </a:prstGeom>
          <a:noFill/>
          <a:ln w="9525">
            <a:noFill/>
            <a:round/>
            <a:headEnd/>
            <a:tailEnd/>
          </a:ln>
        </p:spPr>
      </p:pic>
      <p:sp>
        <p:nvSpPr>
          <p:cNvPr id="20485" name="Text Box 5"/>
          <p:cNvSpPr txBox="1">
            <a:spLocks noChangeArrowheads="1"/>
          </p:cNvSpPr>
          <p:nvPr/>
        </p:nvSpPr>
        <p:spPr bwMode="auto">
          <a:xfrm>
            <a:off x="3733800" y="4953000"/>
            <a:ext cx="5181600" cy="1325620"/>
          </a:xfrm>
          <a:prstGeom prst="rect">
            <a:avLst/>
          </a:prstGeom>
          <a:noFill/>
          <a:ln w="9525">
            <a:noFill/>
            <a:round/>
            <a:headEnd/>
            <a:tailEnd/>
          </a:ln>
        </p:spPr>
        <p:txBody>
          <a:bodyPr wrap="square" lIns="90000" tIns="46800" rIns="90000" bIns="46800">
            <a:spAutoFit/>
          </a:bodyPr>
          <a:lstStyle/>
          <a:p>
            <a:pPr algn="ctr"/>
            <a:r>
              <a:rPr lang="ru-RU" sz="2000" dirty="0" smtClean="0">
                <a:solidFill>
                  <a:schemeClr val="accent2"/>
                </a:solidFill>
              </a:rPr>
              <a:t>64-</a:t>
            </a:r>
            <a:r>
              <a:rPr lang="en-US" sz="2000" dirty="0" err="1" smtClean="0">
                <a:solidFill>
                  <a:schemeClr val="accent2"/>
                </a:solidFill>
              </a:rPr>
              <a:t>th</a:t>
            </a:r>
            <a:r>
              <a:rPr lang="en-US" sz="2000" dirty="0" smtClean="0">
                <a:solidFill>
                  <a:schemeClr val="accent2"/>
                </a:solidFill>
              </a:rPr>
              <a:t> International Conference</a:t>
            </a:r>
          </a:p>
          <a:p>
            <a:pPr algn="ctr"/>
            <a:r>
              <a:rPr lang="ru-RU" sz="2000" dirty="0" smtClean="0">
                <a:solidFill>
                  <a:schemeClr val="accent2"/>
                </a:solidFill>
              </a:rPr>
              <a:t> </a:t>
            </a:r>
            <a:r>
              <a:rPr lang="en-US" sz="2000" dirty="0" smtClean="0">
                <a:solidFill>
                  <a:schemeClr val="accent2"/>
                </a:solidFill>
              </a:rPr>
              <a:t>NUCLEUS </a:t>
            </a:r>
            <a:r>
              <a:rPr lang="ru-RU" sz="2000" dirty="0" smtClean="0">
                <a:solidFill>
                  <a:schemeClr val="accent2"/>
                </a:solidFill>
              </a:rPr>
              <a:t>2014</a:t>
            </a:r>
            <a:endParaRPr lang="en-US" sz="2000" dirty="0" smtClean="0">
              <a:solidFill>
                <a:schemeClr val="accent2"/>
              </a:solidFill>
            </a:endParaRPr>
          </a:p>
          <a:p>
            <a:pPr algn="ctr"/>
            <a:endParaRPr lang="ru-RU" sz="2000" dirty="0" smtClean="0">
              <a:solidFill>
                <a:schemeClr val="accent2"/>
              </a:solidFill>
            </a:endParaRPr>
          </a:p>
          <a:p>
            <a:pPr algn="ctr"/>
            <a:r>
              <a:rPr lang="en-US" sz="2000" dirty="0" smtClean="0">
                <a:solidFill>
                  <a:schemeClr val="accent2"/>
                </a:solidFill>
              </a:rPr>
              <a:t> July 1 - 4, 2014 ,</a:t>
            </a:r>
            <a:r>
              <a:rPr lang="ru-RU" sz="2000" dirty="0" smtClean="0">
                <a:solidFill>
                  <a:schemeClr val="accent2"/>
                </a:solidFill>
              </a:rPr>
              <a:t> </a:t>
            </a:r>
            <a:r>
              <a:rPr lang="en-US" sz="2000" dirty="0" smtClean="0">
                <a:solidFill>
                  <a:schemeClr val="accent2"/>
                </a:solidFill>
              </a:rPr>
              <a:t>Minsk, Belarus </a:t>
            </a:r>
            <a:r>
              <a:rPr lang="en-US" sz="1800" dirty="0" smtClean="0">
                <a:solidFill>
                  <a:schemeClr val="tx1"/>
                </a:solidFill>
              </a:rPr>
              <a:t>	</a:t>
            </a:r>
            <a:endParaRPr lang="en-US" sz="1800" b="0" dirty="0">
              <a:solidFill>
                <a:srgbClr val="0070C0"/>
              </a:solidFill>
            </a:endParaRPr>
          </a:p>
        </p:txBody>
      </p:sp>
      <p:pic>
        <p:nvPicPr>
          <p:cNvPr id="20486" name="Picture 6"/>
          <p:cNvPicPr>
            <a:picLocks noChangeAspect="1" noChangeArrowheads="1"/>
          </p:cNvPicPr>
          <p:nvPr/>
        </p:nvPicPr>
        <p:blipFill>
          <a:blip r:embed="rId5" cstate="print"/>
          <a:srcRect/>
          <a:stretch>
            <a:fillRect/>
          </a:stretch>
        </p:blipFill>
        <p:spPr bwMode="auto">
          <a:xfrm>
            <a:off x="1295400" y="76200"/>
            <a:ext cx="7724775" cy="838200"/>
          </a:xfrm>
          <a:prstGeom prst="rect">
            <a:avLst/>
          </a:prstGeom>
          <a:noFill/>
          <a:ln w="9525">
            <a:noFill/>
            <a:round/>
            <a:headEnd/>
            <a:tailEnd/>
          </a:ln>
        </p:spPr>
      </p:pic>
      <p:pic>
        <p:nvPicPr>
          <p:cNvPr id="20487" name="Picture 7"/>
          <p:cNvPicPr>
            <a:picLocks noChangeAspect="1" noChangeArrowheads="1"/>
          </p:cNvPicPr>
          <p:nvPr/>
        </p:nvPicPr>
        <p:blipFill>
          <a:blip r:embed="rId6" cstate="print"/>
          <a:srcRect/>
          <a:stretch>
            <a:fillRect/>
          </a:stretch>
        </p:blipFill>
        <p:spPr bwMode="auto">
          <a:xfrm>
            <a:off x="152400" y="1447800"/>
            <a:ext cx="3478213" cy="4471988"/>
          </a:xfrm>
          <a:prstGeom prst="rect">
            <a:avLst/>
          </a:prstGeom>
          <a:noFill/>
          <a:ln w="9525">
            <a:noFill/>
            <a:round/>
            <a:headEnd/>
            <a:tailEnd/>
          </a:ln>
        </p:spPr>
      </p:pic>
      <p:sp>
        <p:nvSpPr>
          <p:cNvPr id="54281" name="Text Box 8"/>
          <p:cNvSpPr txBox="1">
            <a:spLocks noChangeArrowheads="1"/>
          </p:cNvSpPr>
          <p:nvPr/>
        </p:nvSpPr>
        <p:spPr bwMode="auto">
          <a:xfrm>
            <a:off x="3886200" y="1066800"/>
            <a:ext cx="4953000" cy="894733"/>
          </a:xfrm>
          <a:prstGeom prst="rect">
            <a:avLst/>
          </a:prstGeom>
          <a:noFill/>
          <a:ln w="9525">
            <a:noFill/>
            <a:round/>
            <a:headEnd/>
            <a:tailEnd/>
          </a:ln>
        </p:spPr>
        <p:txBody>
          <a:bodyPr wrap="square" lIns="90000" tIns="46800" rIns="90000" bIns="46800">
            <a:spAutoFit/>
          </a:bodyPr>
          <a:lstStyle/>
          <a:p>
            <a:r>
              <a:rPr lang="en-US" sz="2400" baseline="30000" dirty="0" smtClean="0">
                <a:solidFill>
                  <a:schemeClr val="accent2">
                    <a:lumMod val="75000"/>
                  </a:schemeClr>
                </a:solidFill>
              </a:rPr>
              <a:t>12</a:t>
            </a:r>
            <a:r>
              <a:rPr lang="en-US" sz="2400" dirty="0" smtClean="0">
                <a:solidFill>
                  <a:schemeClr val="accent2">
                    <a:lumMod val="75000"/>
                  </a:schemeClr>
                </a:solidFill>
              </a:rPr>
              <a:t>C fragmentation at 0.3-2.0 </a:t>
            </a:r>
            <a:r>
              <a:rPr lang="en-US" sz="2400" dirty="0" err="1" smtClean="0">
                <a:solidFill>
                  <a:schemeClr val="accent2">
                    <a:lumMod val="75000"/>
                  </a:schemeClr>
                </a:solidFill>
              </a:rPr>
              <a:t>GeV</a:t>
            </a:r>
            <a:r>
              <a:rPr lang="en-US" sz="2400" dirty="0" smtClean="0">
                <a:solidFill>
                  <a:schemeClr val="accent2">
                    <a:lumMod val="75000"/>
                  </a:schemeClr>
                </a:solidFill>
              </a:rPr>
              <a:t>/n: test of ion-ion interaction models</a:t>
            </a:r>
            <a:r>
              <a:rPr lang="ru-RU" dirty="0" smtClean="0">
                <a:solidFill>
                  <a:schemeClr val="accent2"/>
                </a:solidFill>
              </a:rPr>
              <a:t> </a:t>
            </a:r>
            <a:endParaRPr lang="en-US" dirty="0">
              <a:solidFill>
                <a:schemeClr val="accent2"/>
              </a:solidFill>
            </a:endParaRPr>
          </a:p>
        </p:txBody>
      </p:sp>
      <p:sp>
        <p:nvSpPr>
          <p:cNvPr id="20489" name="Text Box 9"/>
          <p:cNvSpPr txBox="1">
            <a:spLocks noChangeArrowheads="1"/>
          </p:cNvSpPr>
          <p:nvPr/>
        </p:nvSpPr>
        <p:spPr bwMode="auto">
          <a:xfrm>
            <a:off x="3657600" y="1981200"/>
            <a:ext cx="5562600" cy="1325620"/>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dirty="0" err="1">
                <a:solidFill>
                  <a:srgbClr val="000000"/>
                </a:solidFill>
              </a:rPr>
              <a:t>B.M.Abramov</a:t>
            </a:r>
            <a:r>
              <a:rPr lang="en-US" sz="2000" b="0" dirty="0">
                <a:solidFill>
                  <a:srgbClr val="000000"/>
                </a:solidFill>
              </a:rPr>
              <a:t>,  </a:t>
            </a:r>
            <a:r>
              <a:rPr lang="en-US" sz="2000" b="0" dirty="0" err="1">
                <a:solidFill>
                  <a:srgbClr val="000000"/>
                </a:solidFill>
              </a:rPr>
              <a:t>P.N.Alekseev</a:t>
            </a:r>
            <a:r>
              <a:rPr lang="en-US" sz="2000" b="0" dirty="0">
                <a:solidFill>
                  <a:srgbClr val="000000"/>
                </a:solidFill>
              </a:rPr>
              <a:t>, </a:t>
            </a:r>
            <a:r>
              <a:rPr lang="en-US" sz="2000" b="0" dirty="0" err="1" smtClean="0">
                <a:solidFill>
                  <a:srgbClr val="000000"/>
                </a:solidFill>
              </a:rPr>
              <a:t>Yu.A.Borodin</a:t>
            </a:r>
            <a:r>
              <a:rPr lang="en-US" sz="2000" b="0" dirty="0">
                <a:solidFill>
                  <a:srgbClr val="000000"/>
                </a:solidFill>
              </a:rPr>
              <a:t>,  </a:t>
            </a:r>
            <a:r>
              <a:rPr lang="en-US" sz="2000" b="0" dirty="0" err="1">
                <a:solidFill>
                  <a:srgbClr val="000000"/>
                </a:solidFill>
              </a:rPr>
              <a:t>S.A.Bulychjov</a:t>
            </a:r>
            <a:r>
              <a:rPr lang="en-US" sz="2000" b="0" dirty="0">
                <a:solidFill>
                  <a:srgbClr val="000000"/>
                </a:solidFill>
              </a:rPr>
              <a:t>, </a:t>
            </a:r>
            <a:r>
              <a:rPr lang="en-US" sz="2000" b="0" dirty="0" err="1">
                <a:solidFill>
                  <a:srgbClr val="000000"/>
                </a:solidFill>
              </a:rPr>
              <a:t>I.A.Dukhovskoy</a:t>
            </a:r>
            <a:r>
              <a:rPr lang="en-US" sz="2000" b="0" dirty="0">
                <a:solidFill>
                  <a:srgbClr val="000000"/>
                </a:solidFill>
              </a:rPr>
              <a:t>, </a:t>
            </a:r>
            <a:r>
              <a:rPr lang="en-US" sz="2000" b="0" dirty="0" err="1">
                <a:solidFill>
                  <a:srgbClr val="000000"/>
                </a:solidFill>
              </a:rPr>
              <a:t>A.I.Khanov</a:t>
            </a:r>
            <a:r>
              <a:rPr lang="en-US" sz="2000" b="0" dirty="0">
                <a:solidFill>
                  <a:srgbClr val="000000"/>
                </a:solidFill>
              </a:rPr>
              <a:t>,  </a:t>
            </a:r>
            <a:r>
              <a:rPr lang="en-US" sz="2000" b="0" dirty="0" err="1">
                <a:solidFill>
                  <a:srgbClr val="000000"/>
                </a:solidFill>
              </a:rPr>
              <a:t>A.P.Krutenkova</a:t>
            </a:r>
            <a:r>
              <a:rPr lang="en-US" sz="2000" b="0" dirty="0">
                <a:solidFill>
                  <a:srgbClr val="000000"/>
                </a:solidFill>
              </a:rPr>
              <a:t>,  </a:t>
            </a:r>
            <a:r>
              <a:rPr lang="en-US" sz="2000" b="0" u="sng" dirty="0" err="1">
                <a:solidFill>
                  <a:srgbClr val="000000"/>
                </a:solidFill>
              </a:rPr>
              <a:t>V.V.Kulikov</a:t>
            </a:r>
            <a:r>
              <a:rPr lang="en-US" sz="2000" b="0" dirty="0">
                <a:solidFill>
                  <a:srgbClr val="000000"/>
                </a:solidFill>
              </a:rPr>
              <a:t>,  </a:t>
            </a:r>
            <a:r>
              <a:rPr lang="en-US" sz="2000" b="0" dirty="0" err="1">
                <a:solidFill>
                  <a:srgbClr val="000000"/>
                </a:solidFill>
              </a:rPr>
              <a:t>M.A.Martemyanov</a:t>
            </a:r>
            <a:r>
              <a:rPr lang="en-US" sz="2000" b="0" dirty="0">
                <a:solidFill>
                  <a:srgbClr val="000000"/>
                </a:solidFill>
              </a:rPr>
              <a:t>, </a:t>
            </a:r>
            <a:r>
              <a:rPr lang="en-US" sz="2000" b="0" dirty="0" err="1">
                <a:solidFill>
                  <a:srgbClr val="000000"/>
                </a:solidFill>
              </a:rPr>
              <a:t>M.A.Matsyuk</a:t>
            </a:r>
            <a:r>
              <a:rPr lang="en-US" sz="2000" b="0" dirty="0">
                <a:solidFill>
                  <a:srgbClr val="000000"/>
                </a:solidFill>
              </a:rPr>
              <a:t>,  </a:t>
            </a:r>
            <a:r>
              <a:rPr lang="en-US" sz="2000" b="0" dirty="0" err="1">
                <a:solidFill>
                  <a:srgbClr val="000000"/>
                </a:solidFill>
              </a:rPr>
              <a:t>E.N.Turdakina</a:t>
            </a:r>
            <a:endParaRPr lang="en-US" sz="2000" b="0" dirty="0">
              <a:solidFill>
                <a:srgbClr val="000000"/>
              </a:solidFill>
              <a:latin typeface="Comic Sans MS" pitchFamily="66" charset="0"/>
            </a:endParaRPr>
          </a:p>
        </p:txBody>
      </p:sp>
      <p:sp>
        <p:nvSpPr>
          <p:cNvPr id="20490" name="TextBox 10"/>
          <p:cNvSpPr txBox="1">
            <a:spLocks noChangeArrowheads="1"/>
          </p:cNvSpPr>
          <p:nvPr/>
        </p:nvSpPr>
        <p:spPr bwMode="auto">
          <a:xfrm>
            <a:off x="3657600" y="3352800"/>
            <a:ext cx="5181600" cy="584775"/>
          </a:xfrm>
          <a:prstGeom prst="rect">
            <a:avLst/>
          </a:prstGeom>
          <a:noFill/>
          <a:ln w="9525">
            <a:noFill/>
            <a:miter lim="800000"/>
            <a:headEnd/>
            <a:tailEnd/>
          </a:ln>
        </p:spPr>
        <p:txBody>
          <a:bodyPr wrap="square">
            <a:spAutoFit/>
          </a:bodyPr>
          <a:lstStyle/>
          <a:p>
            <a:pPr algn="ctr"/>
            <a:r>
              <a:rPr lang="en-US" sz="1600" dirty="0">
                <a:solidFill>
                  <a:srgbClr val="2D2DB9"/>
                </a:solidFill>
                <a:cs typeface="Times New Roman" pitchFamily="18" charset="0"/>
              </a:rPr>
              <a:t>Institute for Theoretical and Experimental Physics</a:t>
            </a:r>
            <a:r>
              <a:rPr lang="en-US" sz="1600" dirty="0">
                <a:solidFill>
                  <a:srgbClr val="2D2DB9"/>
                </a:solidFill>
              </a:rPr>
              <a:t>, Moscow, Russia</a:t>
            </a:r>
            <a:endParaRPr lang="ru-RU" sz="1600" dirty="0"/>
          </a:p>
        </p:txBody>
      </p:sp>
      <p:sp>
        <p:nvSpPr>
          <p:cNvPr id="13" name="Прямоугольник 12"/>
          <p:cNvSpPr/>
          <p:nvPr/>
        </p:nvSpPr>
        <p:spPr>
          <a:xfrm>
            <a:off x="5008131" y="3962400"/>
            <a:ext cx="1601721" cy="400110"/>
          </a:xfrm>
          <a:prstGeom prst="rect">
            <a:avLst/>
          </a:prstGeom>
        </p:spPr>
        <p:txBody>
          <a:bodyPr wrap="square">
            <a:spAutoFit/>
          </a:bodyPr>
          <a:lstStyle/>
          <a:p>
            <a:pPr algn="ctr" eaLnBrk="1" hangingPunct="1">
              <a:buClrTx/>
              <a:buFontTx/>
              <a:buNone/>
            </a:pPr>
            <a:r>
              <a:rPr lang="en-US" altLang="en-US" sz="2000" b="0" dirty="0" smtClean="0">
                <a:solidFill>
                  <a:srgbClr val="000000"/>
                </a:solidFill>
              </a:rPr>
              <a:t>S.G. </a:t>
            </a:r>
            <a:r>
              <a:rPr lang="en-US" altLang="en-US" sz="2000" b="0" dirty="0" err="1" smtClean="0">
                <a:solidFill>
                  <a:srgbClr val="000000"/>
                </a:solidFill>
              </a:rPr>
              <a:t>Mashnik</a:t>
            </a:r>
            <a:endParaRPr lang="en-US" altLang="en-US" sz="2000" b="0" dirty="0">
              <a:solidFill>
                <a:srgbClr val="000000"/>
              </a:solidFill>
              <a:latin typeface="Comic Sans MS" panose="030F0702030302020204" pitchFamily="66" charset="0"/>
            </a:endParaRPr>
          </a:p>
        </p:txBody>
      </p:sp>
      <p:sp>
        <p:nvSpPr>
          <p:cNvPr id="14" name="Прямоугольник 13"/>
          <p:cNvSpPr/>
          <p:nvPr/>
        </p:nvSpPr>
        <p:spPr>
          <a:xfrm>
            <a:off x="3733800" y="4419600"/>
            <a:ext cx="4800600" cy="338554"/>
          </a:xfrm>
          <a:prstGeom prst="rect">
            <a:avLst/>
          </a:prstGeom>
        </p:spPr>
        <p:txBody>
          <a:bodyPr wrap="square">
            <a:spAutoFit/>
          </a:bodyPr>
          <a:lstStyle/>
          <a:p>
            <a:pPr algn="ctr"/>
            <a:r>
              <a:rPr lang="en-US" altLang="en-US" sz="1600" dirty="0" smtClean="0">
                <a:solidFill>
                  <a:srgbClr val="2D2DB9"/>
                </a:solidFill>
                <a:cs typeface="Times New Roman" panose="02020603050405020304" pitchFamily="18" charset="0"/>
              </a:rPr>
              <a:t>Los Alamos National Laboratory, New Mexico</a:t>
            </a:r>
            <a:r>
              <a:rPr lang="en-US" altLang="en-US" sz="1600" dirty="0" smtClean="0">
                <a:solidFill>
                  <a:srgbClr val="2D2DB9"/>
                </a:solidFill>
              </a:rPr>
              <a:t>, USA</a:t>
            </a:r>
            <a:endParaRPr lang="ru-RU" altLang="en-US" sz="1600" dirty="0"/>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468313" y="404813"/>
            <a:ext cx="184150" cy="457200"/>
          </a:xfrm>
          <a:prstGeom prst="rect">
            <a:avLst/>
          </a:prstGeom>
          <a:noFill/>
          <a:ln w="9525">
            <a:noFill/>
            <a:miter lim="800000"/>
            <a:headEnd/>
            <a:tailEnd/>
          </a:ln>
        </p:spPr>
        <p:txBody>
          <a:bodyPr wrap="none">
            <a:spAutoFit/>
          </a:bodyPr>
          <a:lstStyle/>
          <a:p>
            <a:pPr defTabSz="914400">
              <a:buClrTx/>
              <a:buSzTx/>
              <a:buFontTx/>
              <a:buNone/>
              <a:defRPr/>
            </a:pPr>
            <a:endParaRPr lang="ru-RU">
              <a:solidFill>
                <a:srgbClr val="000000"/>
              </a:solidFill>
              <a:ea typeface="+mn-ea"/>
              <a:cs typeface="Arial" pitchFamily="34" charset="0"/>
            </a:endParaRPr>
          </a:p>
        </p:txBody>
      </p:sp>
      <p:graphicFrame>
        <p:nvGraphicFramePr>
          <p:cNvPr id="5" name="Table 4"/>
          <p:cNvGraphicFramePr>
            <a:graphicFrameLocks noGrp="1"/>
          </p:cNvGraphicFramePr>
          <p:nvPr/>
        </p:nvGraphicFramePr>
        <p:xfrm>
          <a:off x="609600" y="919163"/>
          <a:ext cx="5642810" cy="3637597"/>
        </p:xfrm>
        <a:graphic>
          <a:graphicData uri="http://schemas.openxmlformats.org/drawingml/2006/table">
            <a:tbl>
              <a:tblPr firstRow="1" bandRow="1">
                <a:tableStyleId>{5C22544A-7EE6-4342-B048-85BDC9FD1C3A}</a:tableStyleId>
              </a:tblPr>
              <a:tblGrid>
                <a:gridCol w="1447800"/>
                <a:gridCol w="1356751"/>
                <a:gridCol w="1501398"/>
                <a:gridCol w="1336861"/>
              </a:tblGrid>
              <a:tr h="475378">
                <a:tc>
                  <a:txBody>
                    <a:bodyPr/>
                    <a:lstStyle/>
                    <a:p>
                      <a:pPr algn="ctr"/>
                      <a:endParaRPr lang="en-US" sz="1000" dirty="0" smtClean="0"/>
                    </a:p>
                    <a:p>
                      <a:pPr algn="ctr"/>
                      <a:r>
                        <a:rPr lang="en-US" sz="1600" dirty="0" smtClean="0"/>
                        <a:t>T</a:t>
                      </a:r>
                      <a:r>
                        <a:rPr lang="en-US" sz="1600" baseline="-25000" dirty="0" smtClean="0"/>
                        <a:t>0</a:t>
                      </a:r>
                      <a:r>
                        <a:rPr lang="en-US" sz="1600" dirty="0" smtClean="0"/>
                        <a:t>, </a:t>
                      </a:r>
                      <a:r>
                        <a:rPr lang="en-US" sz="1600" dirty="0" err="1" smtClean="0"/>
                        <a:t>GeV</a:t>
                      </a:r>
                      <a:r>
                        <a:rPr lang="en-US" sz="1600" dirty="0" smtClean="0"/>
                        <a:t>/n</a:t>
                      </a:r>
                    </a:p>
                  </a:txBody>
                  <a:tcPr/>
                </a:tc>
                <a:tc>
                  <a:txBody>
                    <a:bodyPr/>
                    <a:lstStyle/>
                    <a:p>
                      <a:pPr algn="ctr"/>
                      <a:r>
                        <a:rPr lang="en-US" sz="1600" i="1" baseline="0" dirty="0" smtClean="0">
                          <a:latin typeface="+mn-lt"/>
                        </a:rPr>
                        <a:t>w</a:t>
                      </a:r>
                      <a:r>
                        <a:rPr lang="en-US" sz="1600" baseline="-25000" dirty="0" smtClean="0">
                          <a:latin typeface="+mj-lt"/>
                        </a:rPr>
                        <a:t>1 </a:t>
                      </a:r>
                    </a:p>
                    <a:p>
                      <a:pPr algn="ctr"/>
                      <a:r>
                        <a:rPr lang="en-US" sz="1600" b="1" kern="1200" baseline="0" dirty="0" smtClean="0">
                          <a:solidFill>
                            <a:schemeClr val="lt1"/>
                          </a:solidFill>
                          <a:latin typeface="+mj-lt"/>
                          <a:ea typeface="+mn-ea"/>
                          <a:cs typeface="+mn-cs"/>
                          <a:sym typeface="Mathematica1"/>
                        </a:rPr>
                        <a:t>(3q)</a:t>
                      </a:r>
                      <a:endParaRPr lang="en-US" sz="1600" b="1" kern="1200" baseline="0" dirty="0" smtClean="0">
                        <a:solidFill>
                          <a:schemeClr val="lt1"/>
                        </a:solidFill>
                        <a:latin typeface="+mn-lt"/>
                        <a:ea typeface="+mn-ea"/>
                        <a:cs typeface="+mn-cs"/>
                        <a:sym typeface="Mathematica1"/>
                      </a:endParaRPr>
                    </a:p>
                  </a:txBody>
                  <a:tcPr/>
                </a:tc>
                <a:tc>
                  <a:txBody>
                    <a:bodyPr/>
                    <a:lstStyle/>
                    <a:p>
                      <a:pPr algn="ctr"/>
                      <a:r>
                        <a:rPr lang="en-US" sz="1600" b="1" i="1" kern="1200" baseline="0" dirty="0" smtClean="0">
                          <a:solidFill>
                            <a:schemeClr val="lt1"/>
                          </a:solidFill>
                          <a:latin typeface="+mn-lt"/>
                          <a:ea typeface="+mn-ea"/>
                          <a:cs typeface="+mn-cs"/>
                          <a:sym typeface="Mathematica1"/>
                        </a:rPr>
                        <a:t>w</a:t>
                      </a:r>
                      <a:r>
                        <a:rPr lang="en-US" sz="1600" b="1" kern="1200" baseline="-25000" dirty="0" smtClean="0">
                          <a:solidFill>
                            <a:schemeClr val="lt1"/>
                          </a:solidFill>
                          <a:latin typeface="+mn-lt"/>
                          <a:ea typeface="+mn-ea"/>
                          <a:cs typeface="+mn-cs"/>
                          <a:sym typeface="Mathematica1"/>
                        </a:rPr>
                        <a:t>2</a:t>
                      </a:r>
                    </a:p>
                    <a:p>
                      <a:pPr algn="ctr"/>
                      <a:r>
                        <a:rPr lang="en-US" sz="1600" b="1" kern="1200" baseline="0" dirty="0" smtClean="0">
                          <a:solidFill>
                            <a:schemeClr val="lt1"/>
                          </a:solidFill>
                          <a:latin typeface="+mn-lt"/>
                          <a:ea typeface="+mn-ea"/>
                          <a:cs typeface="+mn-cs"/>
                          <a:sym typeface="Mathematica1"/>
                        </a:rPr>
                        <a:t>(6q)</a:t>
                      </a:r>
                    </a:p>
                  </a:txBody>
                  <a:tcPr/>
                </a:tc>
                <a:tc>
                  <a:txBody>
                    <a:bodyPr/>
                    <a:lstStyle/>
                    <a:p>
                      <a:pPr algn="ctr"/>
                      <a:r>
                        <a:rPr lang="en-US" sz="1600" b="1" i="1" kern="1200" baseline="0" dirty="0" smtClean="0">
                          <a:solidFill>
                            <a:schemeClr val="lt1"/>
                          </a:solidFill>
                          <a:latin typeface="+mn-lt"/>
                          <a:ea typeface="+mn-ea"/>
                          <a:cs typeface="+mn-cs"/>
                          <a:sym typeface="Mathematica1"/>
                        </a:rPr>
                        <a:t>w</a:t>
                      </a:r>
                      <a:r>
                        <a:rPr lang="en-US" sz="1600" b="1" kern="1200" baseline="-25000" dirty="0" smtClean="0">
                          <a:solidFill>
                            <a:schemeClr val="lt1"/>
                          </a:solidFill>
                          <a:latin typeface="+mn-lt"/>
                          <a:ea typeface="+mn-ea"/>
                          <a:cs typeface="+mn-cs"/>
                          <a:sym typeface="Mathematica1"/>
                        </a:rPr>
                        <a:t>3</a:t>
                      </a:r>
                    </a:p>
                    <a:p>
                      <a:pPr algn="ctr"/>
                      <a:r>
                        <a:rPr lang="en-US" sz="1600" b="1" kern="1200" baseline="0" dirty="0" smtClean="0">
                          <a:solidFill>
                            <a:schemeClr val="lt1"/>
                          </a:solidFill>
                          <a:latin typeface="+mn-lt"/>
                          <a:ea typeface="+mn-ea"/>
                          <a:cs typeface="+mn-cs"/>
                          <a:sym typeface="Mathematica1"/>
                        </a:rPr>
                        <a:t>(9q)</a:t>
                      </a:r>
                    </a:p>
                  </a:txBody>
                  <a:tcPr/>
                </a:tc>
              </a:tr>
              <a:tr h="406717">
                <a:tc>
                  <a:txBody>
                    <a:bodyPr/>
                    <a:lstStyle/>
                    <a:p>
                      <a:pPr algn="ctr"/>
                      <a:r>
                        <a:rPr lang="en-US" sz="1600" b="1" dirty="0" smtClean="0"/>
                        <a:t>0.3</a:t>
                      </a:r>
                    </a:p>
                  </a:txBody>
                  <a:tcPr/>
                </a:tc>
                <a:tc>
                  <a:txBody>
                    <a:bodyPr/>
                    <a:lstStyle/>
                    <a:p>
                      <a:pPr algn="ctr"/>
                      <a:r>
                        <a:rPr lang="en-US" sz="1600" b="1" dirty="0" smtClean="0"/>
                        <a:t>0.95</a:t>
                      </a:r>
                    </a:p>
                  </a:txBody>
                  <a:tcPr/>
                </a:tc>
                <a:tc>
                  <a:txBody>
                    <a:bodyPr/>
                    <a:lstStyle/>
                    <a:p>
                      <a:pPr algn="ctr"/>
                      <a:r>
                        <a:rPr lang="en-US" sz="1600" b="1" dirty="0" smtClean="0"/>
                        <a:t>0.05(1)</a:t>
                      </a:r>
                    </a:p>
                  </a:txBody>
                  <a:tcPr/>
                </a:tc>
                <a:tc>
                  <a:txBody>
                    <a:bodyPr/>
                    <a:lstStyle/>
                    <a:p>
                      <a:pPr algn="ctr"/>
                      <a:r>
                        <a:rPr lang="en-US" sz="1600" b="1" dirty="0" smtClean="0"/>
                        <a:t>0.0005(1)</a:t>
                      </a:r>
                    </a:p>
                  </a:txBody>
                  <a:tcPr/>
                </a:tc>
              </a:tr>
              <a:tr h="323295">
                <a:tc>
                  <a:txBody>
                    <a:bodyPr/>
                    <a:lstStyle/>
                    <a:p>
                      <a:pPr algn="ctr"/>
                      <a:r>
                        <a:rPr lang="en-US" sz="1600" b="1" dirty="0" smtClean="0"/>
                        <a:t>0.6</a:t>
                      </a:r>
                    </a:p>
                  </a:txBody>
                  <a:tcPr/>
                </a:tc>
                <a:tc>
                  <a:txBody>
                    <a:bodyPr/>
                    <a:lstStyle/>
                    <a:p>
                      <a:pPr algn="ctr"/>
                      <a:r>
                        <a:rPr lang="en-US" sz="1600" b="1" dirty="0" smtClean="0"/>
                        <a:t>0.919</a:t>
                      </a:r>
                    </a:p>
                  </a:txBody>
                  <a:tcPr/>
                </a:tc>
                <a:tc>
                  <a:txBody>
                    <a:bodyPr/>
                    <a:lstStyle/>
                    <a:p>
                      <a:pPr algn="ctr"/>
                      <a:r>
                        <a:rPr lang="en-US" sz="1600" b="1" dirty="0" smtClean="0"/>
                        <a:t>0.077(10)</a:t>
                      </a:r>
                    </a:p>
                  </a:txBody>
                  <a:tcPr/>
                </a:tc>
                <a:tc>
                  <a:txBody>
                    <a:bodyPr/>
                    <a:lstStyle/>
                    <a:p>
                      <a:pPr algn="ctr"/>
                      <a:r>
                        <a:rPr lang="en-US" sz="1600" b="1" dirty="0" smtClean="0"/>
                        <a:t>0.004(2)</a:t>
                      </a:r>
                    </a:p>
                  </a:txBody>
                  <a:tcPr/>
                </a:tc>
              </a:tr>
              <a:tr h="323295">
                <a:tc>
                  <a:txBody>
                    <a:bodyPr/>
                    <a:lstStyle/>
                    <a:p>
                      <a:pPr algn="ctr"/>
                      <a:r>
                        <a:rPr lang="en-US" sz="1600" b="1" dirty="0" smtClean="0"/>
                        <a:t>0.95</a:t>
                      </a:r>
                    </a:p>
                  </a:txBody>
                  <a:tcPr/>
                </a:tc>
                <a:tc>
                  <a:txBody>
                    <a:bodyPr/>
                    <a:lstStyle/>
                    <a:p>
                      <a:pPr algn="ctr"/>
                      <a:r>
                        <a:rPr lang="en-US" sz="1600" b="1" dirty="0" smtClean="0"/>
                        <a:t>0.879</a:t>
                      </a:r>
                    </a:p>
                  </a:txBody>
                  <a:tcPr/>
                </a:tc>
                <a:tc>
                  <a:txBody>
                    <a:bodyPr/>
                    <a:lstStyle/>
                    <a:p>
                      <a:pPr algn="ctr"/>
                      <a:r>
                        <a:rPr lang="en-US" sz="1600" b="1" dirty="0" smtClean="0"/>
                        <a:t>0.119(17)</a:t>
                      </a:r>
                    </a:p>
                  </a:txBody>
                  <a:tcPr/>
                </a:tc>
                <a:tc>
                  <a:txBody>
                    <a:bodyPr/>
                    <a:lstStyle/>
                    <a:p>
                      <a:pPr algn="ctr"/>
                      <a:r>
                        <a:rPr lang="en-US" sz="1600" b="1" dirty="0" smtClean="0"/>
                        <a:t>0.002(1)</a:t>
                      </a:r>
                    </a:p>
                  </a:txBody>
                  <a:tcPr/>
                </a:tc>
              </a:tr>
              <a:tr h="323295">
                <a:tc>
                  <a:txBody>
                    <a:bodyPr/>
                    <a:lstStyle/>
                    <a:p>
                      <a:pPr algn="ctr"/>
                      <a:r>
                        <a:rPr lang="en-US" sz="1600" b="1" dirty="0" smtClean="0"/>
                        <a:t>2.0</a:t>
                      </a:r>
                      <a:endParaRPr lang="en-US" sz="1600" b="1" dirty="0"/>
                    </a:p>
                  </a:txBody>
                  <a:tcPr/>
                </a:tc>
                <a:tc>
                  <a:txBody>
                    <a:bodyPr/>
                    <a:lstStyle/>
                    <a:p>
                      <a:pPr algn="ctr"/>
                      <a:r>
                        <a:rPr lang="en-US" sz="1600" b="1" baseline="0" dirty="0" smtClean="0">
                          <a:solidFill>
                            <a:schemeClr val="tx1"/>
                          </a:solidFill>
                        </a:rPr>
                        <a:t>0.896</a:t>
                      </a:r>
                      <a:endParaRPr lang="en-US" sz="1600" b="1" baseline="0" dirty="0">
                        <a:solidFill>
                          <a:schemeClr val="tx1"/>
                        </a:solidFill>
                      </a:endParaRPr>
                    </a:p>
                  </a:txBody>
                  <a:tcPr/>
                </a:tc>
                <a:tc>
                  <a:txBody>
                    <a:bodyPr/>
                    <a:lstStyle/>
                    <a:p>
                      <a:pPr algn="ctr"/>
                      <a:r>
                        <a:rPr lang="en-US" sz="1600" b="1" baseline="0" dirty="0" smtClean="0">
                          <a:solidFill>
                            <a:schemeClr val="tx1"/>
                          </a:solidFill>
                        </a:rPr>
                        <a:t>0.098(18)</a:t>
                      </a:r>
                      <a:endParaRPr lang="en-US" sz="1600" b="1" baseline="0" dirty="0">
                        <a:solidFill>
                          <a:schemeClr val="tx1"/>
                        </a:solidFill>
                      </a:endParaRPr>
                    </a:p>
                  </a:txBody>
                  <a:tcPr/>
                </a:tc>
                <a:tc>
                  <a:txBody>
                    <a:bodyPr/>
                    <a:lstStyle/>
                    <a:p>
                      <a:pPr algn="ctr"/>
                      <a:r>
                        <a:rPr lang="en-US" sz="1600" b="1" baseline="0" smtClean="0">
                          <a:solidFill>
                            <a:schemeClr val="tx1"/>
                          </a:solidFill>
                        </a:rPr>
                        <a:t> 0.006(1</a:t>
                      </a:r>
                      <a:r>
                        <a:rPr lang="en-US" sz="1600" b="1" baseline="0" dirty="0" smtClean="0">
                          <a:solidFill>
                            <a:schemeClr val="tx1"/>
                          </a:solidFill>
                        </a:rPr>
                        <a:t>)</a:t>
                      </a:r>
                      <a:endParaRPr lang="en-US" sz="1600" b="1" baseline="0" dirty="0">
                        <a:solidFill>
                          <a:schemeClr val="tx1"/>
                        </a:solidFill>
                      </a:endParaRPr>
                    </a:p>
                  </a:txBody>
                  <a:tcPr/>
                </a:tc>
              </a:tr>
              <a:tr h="323295">
                <a:tc>
                  <a:txBody>
                    <a:bodyPr/>
                    <a:lstStyle/>
                    <a:p>
                      <a:pPr algn="ctr"/>
                      <a:r>
                        <a:rPr lang="en-US" sz="1600" b="1" baseline="0" dirty="0" smtClean="0">
                          <a:solidFill>
                            <a:srgbClr val="0070C0"/>
                          </a:solidFill>
                        </a:rPr>
                        <a:t>Quark cluster probabilities (</a:t>
                      </a:r>
                      <a:r>
                        <a:rPr lang="en-US" sz="1600" b="1" baseline="0" dirty="0" err="1" smtClean="0">
                          <a:solidFill>
                            <a:srgbClr val="0070C0"/>
                          </a:solidFill>
                        </a:rPr>
                        <a:t>theor</a:t>
                      </a:r>
                      <a:r>
                        <a:rPr lang="en-US" sz="1600" b="1" baseline="0" dirty="0" smtClean="0">
                          <a:solidFill>
                            <a:srgbClr val="0070C0"/>
                          </a:solidFill>
                        </a:rPr>
                        <a:t>.) </a:t>
                      </a:r>
                      <a:endParaRPr lang="en-US" sz="1600" b="1" baseline="0" dirty="0">
                        <a:solidFill>
                          <a:srgbClr val="0070C0"/>
                        </a:solidFill>
                      </a:endParaRPr>
                    </a:p>
                  </a:txBody>
                  <a:tcPr/>
                </a:tc>
                <a:tc>
                  <a:txBody>
                    <a:bodyPr/>
                    <a:lstStyle/>
                    <a:p>
                      <a:pPr algn="ctr"/>
                      <a:endParaRPr lang="en-US" sz="1600" b="1" baseline="0" smtClean="0">
                        <a:solidFill>
                          <a:srgbClr val="0070C0"/>
                        </a:solidFill>
                      </a:endParaRPr>
                    </a:p>
                    <a:p>
                      <a:pPr algn="ctr"/>
                      <a:r>
                        <a:rPr lang="en-US" sz="1600" b="1" baseline="0" smtClean="0">
                          <a:solidFill>
                            <a:srgbClr val="0070C0"/>
                          </a:solidFill>
                        </a:rPr>
                        <a:t>0.847</a:t>
                      </a:r>
                      <a:endParaRPr lang="en-US" sz="1600" b="1" baseline="0" dirty="0">
                        <a:solidFill>
                          <a:srgbClr val="0070C0"/>
                        </a:solidFill>
                      </a:endParaRPr>
                    </a:p>
                  </a:txBody>
                  <a:tcPr/>
                </a:tc>
                <a:tc>
                  <a:txBody>
                    <a:bodyPr/>
                    <a:lstStyle/>
                    <a:p>
                      <a:pPr algn="ctr"/>
                      <a:endParaRPr lang="en-US" sz="1600" b="1" baseline="0" dirty="0" smtClean="0">
                        <a:solidFill>
                          <a:srgbClr val="0070C0"/>
                        </a:solidFill>
                      </a:endParaRPr>
                    </a:p>
                    <a:p>
                      <a:pPr algn="ctr"/>
                      <a:r>
                        <a:rPr lang="en-US" sz="1600" b="1" baseline="0" dirty="0" smtClean="0">
                          <a:solidFill>
                            <a:srgbClr val="0070C0"/>
                          </a:solidFill>
                        </a:rPr>
                        <a:t>0.125</a:t>
                      </a:r>
                    </a:p>
                    <a:p>
                      <a:pPr algn="ctr"/>
                      <a:r>
                        <a:rPr lang="en-US" sz="1600" b="1" baseline="0" dirty="0" smtClean="0">
                          <a:solidFill>
                            <a:srgbClr val="0070C0"/>
                          </a:solidFill>
                        </a:rPr>
                        <a:t>0.06</a:t>
                      </a:r>
                      <a:endParaRPr lang="en-US" sz="1600" b="1" baseline="0" dirty="0">
                        <a:solidFill>
                          <a:srgbClr val="0070C0"/>
                        </a:solidFill>
                      </a:endParaRPr>
                    </a:p>
                  </a:txBody>
                  <a:tcPr/>
                </a:tc>
                <a:tc>
                  <a:txBody>
                    <a:bodyPr/>
                    <a:lstStyle/>
                    <a:p>
                      <a:pPr algn="ct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70C0"/>
                          </a:solidFill>
                        </a:rPr>
                        <a:t>0.026</a:t>
                      </a:r>
                    </a:p>
                  </a:txBody>
                  <a:tcPr/>
                </a:tc>
              </a:tr>
              <a:tr h="323295">
                <a:tc>
                  <a:txBody>
                    <a:bodyPr/>
                    <a:lstStyle/>
                    <a:p>
                      <a:pPr algn="ctr"/>
                      <a:r>
                        <a:rPr lang="en-US" sz="1600" b="1" baseline="30000" smtClean="0">
                          <a:solidFill>
                            <a:srgbClr val="0070C0"/>
                          </a:solidFill>
                        </a:rPr>
                        <a:t>12</a:t>
                      </a:r>
                      <a:r>
                        <a:rPr lang="en-US" sz="1600" b="1" baseline="0" smtClean="0">
                          <a:solidFill>
                            <a:srgbClr val="0070C0"/>
                          </a:solidFill>
                        </a:rPr>
                        <a:t>C (e,e’) at</a:t>
                      </a:r>
                    </a:p>
                    <a:p>
                      <a:pPr algn="ctr"/>
                      <a:r>
                        <a:rPr lang="en-US" sz="1600" b="1" baseline="0" smtClean="0">
                          <a:solidFill>
                            <a:srgbClr val="0070C0"/>
                          </a:solidFill>
                        </a:rPr>
                        <a:t>J </a:t>
                      </a:r>
                      <a:r>
                        <a:rPr lang="en-US" sz="1600" b="1" baseline="0" smtClean="0">
                          <a:solidFill>
                            <a:srgbClr val="0070C0"/>
                          </a:solidFill>
                          <a:sym typeface="Symbol"/>
                        </a:rPr>
                        <a:t> </a:t>
                      </a:r>
                      <a:r>
                        <a:rPr lang="en-US" sz="1600" b="1" baseline="0" smtClean="0">
                          <a:solidFill>
                            <a:srgbClr val="0070C0"/>
                          </a:solidFill>
                        </a:rPr>
                        <a:t>LAB          (E = 4.4 GeV)</a:t>
                      </a:r>
                    </a:p>
                  </a:txBody>
                  <a:tcPr/>
                </a:tc>
                <a:tc>
                  <a:txBody>
                    <a:bodyPr/>
                    <a:lstStyle/>
                    <a:p>
                      <a:pPr algn="ctr"/>
                      <a:endParaRPr lang="en-US" sz="1600" b="1" baseline="0" smtClean="0">
                        <a:solidFill>
                          <a:srgbClr val="0070C0"/>
                        </a:solidFill>
                        <a:sym typeface="Symbol"/>
                      </a:endParaRPr>
                    </a:p>
                    <a:p>
                      <a:pPr algn="ctr"/>
                      <a:r>
                        <a:rPr lang="en-US" sz="1600" b="1" baseline="0" smtClean="0">
                          <a:solidFill>
                            <a:srgbClr val="0070C0"/>
                          </a:solidFill>
                          <a:sym typeface="Symbol"/>
                        </a:rPr>
                        <a:t></a:t>
                      </a:r>
                      <a:endParaRPr lang="en-US" sz="1600" b="1" baseline="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baseline="0"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70C0"/>
                          </a:solidFill>
                        </a:rPr>
                        <a:t>0.19(4)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baseline="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smtClean="0">
                          <a:solidFill>
                            <a:srgbClr val="0070C0"/>
                          </a:solidFill>
                        </a:rPr>
                        <a:t>.006(2)</a:t>
                      </a:r>
                    </a:p>
                  </a:txBody>
                  <a:tcPr/>
                </a:tc>
              </a:tr>
            </a:tbl>
          </a:graphicData>
        </a:graphic>
      </p:graphicFrame>
      <p:sp>
        <p:nvSpPr>
          <p:cNvPr id="13390" name="Rectangle 5"/>
          <p:cNvSpPr>
            <a:spLocks noChangeArrowheads="1"/>
          </p:cNvSpPr>
          <p:nvPr/>
        </p:nvSpPr>
        <p:spPr bwMode="auto">
          <a:xfrm>
            <a:off x="381000" y="4953000"/>
            <a:ext cx="8458200" cy="1292225"/>
          </a:xfrm>
          <a:prstGeom prst="rect">
            <a:avLst/>
          </a:prstGeom>
          <a:noFill/>
          <a:ln w="9525" algn="ctr">
            <a:noFill/>
            <a:round/>
            <a:headEnd/>
            <a:tailEnd/>
          </a:ln>
        </p:spPr>
        <p:txBody>
          <a:bodyPr>
            <a:spAutoFit/>
          </a:bodyPr>
          <a:lstStyle/>
          <a:p>
            <a:pPr defTabSz="914400">
              <a:lnSpc>
                <a:spcPct val="130000"/>
              </a:lnSpc>
              <a:buClr>
                <a:srgbClr val="FF0000"/>
              </a:buClr>
              <a:buSzTx/>
              <a:buFont typeface="Wingdings" pitchFamily="2" charset="2"/>
              <a:buChar char="Ø"/>
              <a:defRPr/>
            </a:pPr>
            <a:r>
              <a:rPr lang="en-US" sz="2000" dirty="0">
                <a:solidFill>
                  <a:srgbClr val="000000"/>
                </a:solidFill>
                <a:latin typeface="Times New Roman"/>
                <a:ea typeface="+mn-ea"/>
                <a:cs typeface="Arial" charset="0"/>
              </a:rPr>
              <a:t> </a:t>
            </a:r>
            <a:r>
              <a:rPr lang="en-US" sz="2000" dirty="0" smtClean="0">
                <a:solidFill>
                  <a:srgbClr val="000000"/>
                </a:solidFill>
                <a:latin typeface="Times New Roman"/>
                <a:ea typeface="+mn-ea"/>
                <a:cs typeface="Arial" charset="0"/>
              </a:rPr>
              <a:t>For the first time the quantitative estimation </a:t>
            </a:r>
            <a:r>
              <a:rPr lang="en-US" sz="2000" dirty="0">
                <a:solidFill>
                  <a:srgbClr val="000000"/>
                </a:solidFill>
                <a:latin typeface="Times New Roman"/>
                <a:ea typeface="+mn-ea"/>
                <a:cs typeface="Arial" charset="0"/>
              </a:rPr>
              <a:t>on few nucleon clusters in nuclei </a:t>
            </a:r>
            <a:r>
              <a:rPr lang="en-US" sz="2000" dirty="0" smtClean="0">
                <a:solidFill>
                  <a:srgbClr val="000000"/>
                </a:solidFill>
                <a:latin typeface="Times New Roman"/>
                <a:ea typeface="+mn-ea"/>
                <a:cs typeface="Arial" charset="0"/>
              </a:rPr>
              <a:t>was </a:t>
            </a:r>
            <a:r>
              <a:rPr lang="en-US" sz="2000" dirty="0">
                <a:solidFill>
                  <a:srgbClr val="000000"/>
                </a:solidFill>
                <a:latin typeface="Times New Roman"/>
                <a:ea typeface="+mn-ea"/>
                <a:cs typeface="Arial" charset="0"/>
              </a:rPr>
              <a:t>obtained  </a:t>
            </a:r>
            <a:r>
              <a:rPr lang="en-US" sz="2000" dirty="0" smtClean="0">
                <a:solidFill>
                  <a:srgbClr val="000000"/>
                </a:solidFill>
                <a:latin typeface="Times New Roman"/>
                <a:ea typeface="+mn-ea"/>
                <a:cs typeface="Arial" charset="0"/>
              </a:rPr>
              <a:t>from  </a:t>
            </a:r>
            <a:r>
              <a:rPr lang="en-US" sz="2000" dirty="0">
                <a:solidFill>
                  <a:srgbClr val="000000"/>
                </a:solidFill>
                <a:latin typeface="Times New Roman"/>
                <a:ea typeface="+mn-ea"/>
                <a:cs typeface="Arial" charset="0"/>
              </a:rPr>
              <a:t>fragmentation data</a:t>
            </a:r>
          </a:p>
          <a:p>
            <a:pPr defTabSz="914400">
              <a:lnSpc>
                <a:spcPct val="130000"/>
              </a:lnSpc>
              <a:buClr>
                <a:srgbClr val="FF0000"/>
              </a:buClr>
              <a:buSzTx/>
              <a:buFont typeface="Wingdings" pitchFamily="2" charset="2"/>
              <a:buChar char="Ø"/>
              <a:defRPr/>
            </a:pPr>
            <a:r>
              <a:rPr lang="en-US" sz="2000" dirty="0">
                <a:solidFill>
                  <a:srgbClr val="000000"/>
                </a:solidFill>
                <a:latin typeface="Times New Roman"/>
                <a:ea typeface="+mn-ea"/>
                <a:cs typeface="Arial" charset="0"/>
              </a:rPr>
              <a:t> </a:t>
            </a:r>
            <a:r>
              <a:rPr lang="en-US" sz="2000" dirty="0">
                <a:solidFill>
                  <a:srgbClr val="000000"/>
                </a:solidFill>
                <a:latin typeface="Times New Roman"/>
                <a:cs typeface="Arial" charset="0"/>
              </a:rPr>
              <a:t>Wider range on x and wider projectile energy range are desirable</a:t>
            </a:r>
            <a:endParaRPr lang="en-US" sz="2000" dirty="0">
              <a:solidFill>
                <a:srgbClr val="000000"/>
              </a:solidFill>
              <a:latin typeface="Times New Roman"/>
              <a:ea typeface="+mn-ea"/>
              <a:cs typeface="Arial" charset="0"/>
            </a:endParaRPr>
          </a:p>
        </p:txBody>
      </p:sp>
      <p:sp>
        <p:nvSpPr>
          <p:cNvPr id="34855" name="Прямоугольник 9"/>
          <p:cNvSpPr>
            <a:spLocks noChangeArrowheads="1"/>
          </p:cNvSpPr>
          <p:nvPr/>
        </p:nvSpPr>
        <p:spPr bwMode="auto">
          <a:xfrm>
            <a:off x="6477000" y="2971800"/>
            <a:ext cx="2036763" cy="339725"/>
          </a:xfrm>
          <a:prstGeom prst="rect">
            <a:avLst/>
          </a:prstGeom>
          <a:noFill/>
          <a:ln w="9525">
            <a:noFill/>
            <a:miter lim="800000"/>
            <a:headEnd/>
            <a:tailEnd/>
          </a:ln>
        </p:spPr>
        <p:txBody>
          <a:bodyPr wrap="none">
            <a:spAutoFit/>
          </a:bodyPr>
          <a:lstStyle/>
          <a:p>
            <a:pPr defTabSz="914400">
              <a:buClrTx/>
              <a:buSzTx/>
              <a:buFontTx/>
              <a:buNone/>
              <a:defRPr/>
            </a:pPr>
            <a:r>
              <a:rPr lang="en-US" sz="1600" dirty="0">
                <a:solidFill>
                  <a:srgbClr val="000000"/>
                </a:solidFill>
                <a:latin typeface="Arial" pitchFamily="34" charset="0"/>
                <a:ea typeface="+mn-ea"/>
                <a:cs typeface="Arial" pitchFamily="34" charset="0"/>
              </a:rPr>
              <a:t>M. Sato </a:t>
            </a:r>
            <a:r>
              <a:rPr lang="en-US" sz="1600" i="1" dirty="0">
                <a:solidFill>
                  <a:srgbClr val="000000"/>
                </a:solidFill>
                <a:latin typeface="Arial" pitchFamily="34" charset="0"/>
                <a:ea typeface="+mn-ea"/>
                <a:cs typeface="Arial" pitchFamily="34" charset="0"/>
              </a:rPr>
              <a:t>et al (1986)</a:t>
            </a:r>
          </a:p>
        </p:txBody>
      </p:sp>
      <p:sp>
        <p:nvSpPr>
          <p:cNvPr id="11" name="Прямоугольник 10"/>
          <p:cNvSpPr/>
          <p:nvPr/>
        </p:nvSpPr>
        <p:spPr>
          <a:xfrm>
            <a:off x="6705600" y="914400"/>
            <a:ext cx="1701800" cy="140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Tx/>
              <a:buSzTx/>
              <a:buFontTx/>
              <a:buNone/>
              <a:defRPr/>
            </a:pPr>
            <a:r>
              <a:rPr lang="en-US" sz="1800" dirty="0">
                <a:solidFill>
                  <a:srgbClr val="FFFFFF"/>
                </a:solidFill>
              </a:rPr>
              <a:t>We used fitting procedure to get </a:t>
            </a:r>
            <a:r>
              <a:rPr lang="en-US" sz="1800" i="1" dirty="0">
                <a:solidFill>
                  <a:srgbClr val="FFFFFF"/>
                </a:solidFill>
              </a:rPr>
              <a:t>w</a:t>
            </a:r>
            <a:r>
              <a:rPr lang="en-US" sz="1800" baseline="-25000" dirty="0">
                <a:solidFill>
                  <a:srgbClr val="FFFFFF"/>
                </a:solidFill>
              </a:rPr>
              <a:t>2</a:t>
            </a:r>
            <a:r>
              <a:rPr lang="en-US" sz="1800" dirty="0">
                <a:solidFill>
                  <a:srgbClr val="FFFFFF"/>
                </a:solidFill>
              </a:rPr>
              <a:t> and </a:t>
            </a:r>
            <a:r>
              <a:rPr lang="en-US" sz="1800" i="1" dirty="0">
                <a:solidFill>
                  <a:srgbClr val="FFFFFF"/>
                </a:solidFill>
              </a:rPr>
              <a:t>w</a:t>
            </a:r>
            <a:r>
              <a:rPr lang="en-US" sz="1800" baseline="-25000" dirty="0">
                <a:solidFill>
                  <a:srgbClr val="FFFFFF"/>
                </a:solidFill>
              </a:rPr>
              <a:t>3</a:t>
            </a:r>
            <a:endParaRPr lang="ru-RU" sz="1800" dirty="0">
              <a:solidFill>
                <a:srgbClr val="FFFFFF"/>
              </a:solidFill>
            </a:endParaRPr>
          </a:p>
        </p:txBody>
      </p:sp>
      <p:sp>
        <p:nvSpPr>
          <p:cNvPr id="35888"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66FF"/>
                </a:solidFill>
              </a:rPr>
              <a:t>Probabilities of quark clusters </a:t>
            </a:r>
          </a:p>
        </p:txBody>
      </p:sp>
      <p:sp>
        <p:nvSpPr>
          <p:cNvPr id="8" name="Прямоугольник 9"/>
          <p:cNvSpPr>
            <a:spLocks noChangeArrowheads="1"/>
          </p:cNvSpPr>
          <p:nvPr/>
        </p:nvSpPr>
        <p:spPr bwMode="auto">
          <a:xfrm>
            <a:off x="6400800" y="4038600"/>
            <a:ext cx="2490788" cy="338137"/>
          </a:xfrm>
          <a:prstGeom prst="rect">
            <a:avLst/>
          </a:prstGeom>
          <a:noFill/>
          <a:ln w="9525">
            <a:noFill/>
            <a:miter lim="800000"/>
            <a:headEnd/>
            <a:tailEnd/>
          </a:ln>
        </p:spPr>
        <p:txBody>
          <a:bodyPr wrap="none">
            <a:spAutoFit/>
          </a:bodyPr>
          <a:lstStyle/>
          <a:p>
            <a:pPr defTabSz="914400">
              <a:buClrTx/>
              <a:buSzTx/>
              <a:buFontTx/>
              <a:buNone/>
              <a:defRPr/>
            </a:pPr>
            <a:r>
              <a:rPr lang="en-US" sz="1600" dirty="0">
                <a:solidFill>
                  <a:srgbClr val="000000"/>
                </a:solidFill>
                <a:latin typeface="Arial" pitchFamily="34" charset="0"/>
                <a:ea typeface="+mn-ea"/>
                <a:cs typeface="Arial" pitchFamily="34" charset="0"/>
              </a:rPr>
              <a:t>K.S. </a:t>
            </a:r>
            <a:r>
              <a:rPr lang="en-US" sz="1600" dirty="0" err="1">
                <a:solidFill>
                  <a:srgbClr val="000000"/>
                </a:solidFill>
                <a:latin typeface="Arial" pitchFamily="34" charset="0"/>
                <a:ea typeface="+mn-ea"/>
                <a:cs typeface="Arial" pitchFamily="34" charset="0"/>
              </a:rPr>
              <a:t>Egiyan</a:t>
            </a:r>
            <a:r>
              <a:rPr lang="en-US" sz="1600" dirty="0">
                <a:solidFill>
                  <a:srgbClr val="000000"/>
                </a:solidFill>
                <a:latin typeface="Arial" pitchFamily="34" charset="0"/>
                <a:ea typeface="+mn-ea"/>
                <a:cs typeface="Arial" pitchFamily="34" charset="0"/>
              </a:rPr>
              <a:t> </a:t>
            </a:r>
            <a:r>
              <a:rPr lang="en-US" sz="1600" i="1" dirty="0">
                <a:solidFill>
                  <a:srgbClr val="000000"/>
                </a:solidFill>
                <a:latin typeface="Arial" pitchFamily="34" charset="0"/>
                <a:ea typeface="+mn-ea"/>
                <a:cs typeface="Arial" pitchFamily="34" charset="0"/>
              </a:rPr>
              <a:t>et al</a:t>
            </a:r>
            <a:r>
              <a:rPr lang="en-US" sz="1600" dirty="0">
                <a:solidFill>
                  <a:srgbClr val="000000"/>
                </a:solidFill>
                <a:latin typeface="Arial" pitchFamily="34" charset="0"/>
                <a:ea typeface="+mn-ea"/>
                <a:cs typeface="Arial" pitchFamily="34" charset="0"/>
              </a:rPr>
              <a:t> </a:t>
            </a:r>
            <a:r>
              <a:rPr lang="en-US" sz="1600" i="1" dirty="0">
                <a:solidFill>
                  <a:srgbClr val="000000"/>
                </a:solidFill>
                <a:latin typeface="Arial" pitchFamily="34" charset="0"/>
                <a:ea typeface="+mn-ea"/>
                <a:cs typeface="Arial" pitchFamily="34" charset="0"/>
              </a:rPr>
              <a:t>(2006) </a:t>
            </a:r>
            <a:endParaRPr lang="ru-RU" sz="1600" i="1" dirty="0">
              <a:solidFill>
                <a:srgbClr val="000000"/>
              </a:solidFill>
              <a:ea typeface="+mn-ea"/>
              <a:cs typeface="Arial" pitchFamily="34" charset="0"/>
            </a:endParaRPr>
          </a:p>
        </p:txBody>
      </p:sp>
      <p:sp>
        <p:nvSpPr>
          <p:cNvPr id="9" name="Rectangle 8"/>
          <p:cNvSpPr/>
          <p:nvPr/>
        </p:nvSpPr>
        <p:spPr>
          <a:xfrm>
            <a:off x="6553200" y="3352800"/>
            <a:ext cx="2209800" cy="584775"/>
          </a:xfrm>
          <a:prstGeom prst="rect">
            <a:avLst/>
          </a:prstGeom>
        </p:spPr>
        <p:txBody>
          <a:bodyPr wrap="square">
            <a:spAutoFit/>
          </a:bodyPr>
          <a:lstStyle/>
          <a:p>
            <a:pPr lvl="0" defTabSz="914400">
              <a:buClrTx/>
              <a:buSzTx/>
              <a:defRPr/>
            </a:pPr>
            <a:r>
              <a:rPr lang="en-US" sz="1600" dirty="0" err="1" smtClean="0">
                <a:solidFill>
                  <a:srgbClr val="000000"/>
                </a:solidFill>
                <a:latin typeface="Arial" pitchFamily="34" charset="0"/>
                <a:ea typeface="SimSun"/>
                <a:cs typeface="Arial" pitchFamily="34" charset="0"/>
              </a:rPr>
              <a:t>V.Burov</a:t>
            </a:r>
            <a:r>
              <a:rPr lang="en-US" sz="1600" dirty="0" smtClean="0">
                <a:solidFill>
                  <a:srgbClr val="000000"/>
                </a:solidFill>
                <a:latin typeface="Arial" pitchFamily="34" charset="0"/>
                <a:ea typeface="SimSun"/>
                <a:cs typeface="Arial" pitchFamily="34" charset="0"/>
              </a:rPr>
              <a:t> </a:t>
            </a:r>
            <a:r>
              <a:rPr lang="en-US" sz="1600" i="1" dirty="0" smtClean="0">
                <a:solidFill>
                  <a:srgbClr val="000000"/>
                </a:solidFill>
                <a:latin typeface="Arial" pitchFamily="34" charset="0"/>
                <a:ea typeface="SimSun"/>
                <a:cs typeface="Arial" pitchFamily="34" charset="0"/>
              </a:rPr>
              <a:t>et al </a:t>
            </a:r>
            <a:r>
              <a:rPr lang="en-US" sz="1600" dirty="0" smtClean="0">
                <a:solidFill>
                  <a:srgbClr val="000000"/>
                </a:solidFill>
                <a:latin typeface="Arial" pitchFamily="34" charset="0"/>
                <a:ea typeface="SimSun"/>
                <a:cs typeface="Arial" pitchFamily="34" charset="0"/>
              </a:rPr>
              <a:t>(1977),</a:t>
            </a:r>
          </a:p>
          <a:p>
            <a:pPr lvl="0" defTabSz="914400">
              <a:buClrTx/>
              <a:buSzTx/>
              <a:defRPr/>
            </a:pPr>
            <a:r>
              <a:rPr lang="en-US" sz="1600" dirty="0" err="1" smtClean="0">
                <a:solidFill>
                  <a:srgbClr val="000000"/>
                </a:solidFill>
                <a:latin typeface="Arial" pitchFamily="34" charset="0"/>
                <a:ea typeface="SimSun"/>
                <a:cs typeface="Arial" pitchFamily="34" charset="0"/>
              </a:rPr>
              <a:t>pions</a:t>
            </a:r>
            <a:r>
              <a:rPr lang="en-US" sz="1600" dirty="0" smtClean="0">
                <a:solidFill>
                  <a:srgbClr val="000000"/>
                </a:solidFill>
                <a:latin typeface="Arial" pitchFamily="34" charset="0"/>
                <a:ea typeface="SimSun"/>
                <a:cs typeface="Arial" pitchFamily="34" charset="0"/>
              </a:rPr>
              <a:t>,  </a:t>
            </a:r>
            <a:r>
              <a:rPr lang="en-US" sz="1600" dirty="0" err="1" smtClean="0">
                <a:solidFill>
                  <a:srgbClr val="000000"/>
                </a:solidFill>
                <a:latin typeface="Arial" pitchFamily="34" charset="0"/>
                <a:ea typeface="SimSun"/>
                <a:cs typeface="Arial" pitchFamily="34" charset="0"/>
              </a:rPr>
              <a:t>fluctuon</a:t>
            </a:r>
            <a:endParaRPr lang="en-US" sz="1600" dirty="0">
              <a:solidFill>
                <a:srgbClr val="000000"/>
              </a:solidFill>
              <a:latin typeface="Arial" pitchFamily="34" charset="0"/>
              <a:ea typeface="SimSun"/>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66FF"/>
                </a:solidFill>
              </a:rPr>
              <a:t> Test </a:t>
            </a:r>
            <a:r>
              <a:rPr lang="en-US" smtClean="0">
                <a:solidFill>
                  <a:srgbClr val="0066FF"/>
                </a:solidFill>
              </a:rPr>
              <a:t>of four </a:t>
            </a:r>
            <a:r>
              <a:rPr lang="en-US" dirty="0" smtClean="0">
                <a:solidFill>
                  <a:srgbClr val="0066FF"/>
                </a:solidFill>
              </a:rPr>
              <a:t>models of ion-ion interactions </a:t>
            </a:r>
            <a:endParaRPr lang="en-US" dirty="0">
              <a:solidFill>
                <a:srgbClr val="0066FF"/>
              </a:solidFill>
            </a:endParaRPr>
          </a:p>
        </p:txBody>
      </p:sp>
      <p:sp>
        <p:nvSpPr>
          <p:cNvPr id="3" name="Прямоугольник 2"/>
          <p:cNvSpPr/>
          <p:nvPr/>
        </p:nvSpPr>
        <p:spPr>
          <a:xfrm>
            <a:off x="914400" y="990600"/>
            <a:ext cx="7772400" cy="5371727"/>
          </a:xfrm>
          <a:prstGeom prst="rect">
            <a:avLst/>
          </a:prstGeom>
        </p:spPr>
        <p:txBody>
          <a:bodyPr wrap="square">
            <a:spAutoFit/>
          </a:bodyPr>
          <a:lstStyle/>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rgbClr val="FF0000"/>
                </a:solidFill>
              </a:rPr>
              <a:t>QMD</a:t>
            </a:r>
            <a:r>
              <a:rPr lang="en-US" sz="2400" b="0" dirty="0" smtClean="0">
                <a:solidFill>
                  <a:srgbClr val="000000"/>
                </a:solidFill>
              </a:rPr>
              <a:t> </a:t>
            </a:r>
            <a:r>
              <a:rPr lang="en-US" sz="2400" b="0" smtClean="0">
                <a:solidFill>
                  <a:srgbClr val="000000"/>
                </a:solidFill>
              </a:rPr>
              <a:t>– </a:t>
            </a:r>
            <a:r>
              <a:rPr lang="en-US" sz="2400" b="0" smtClean="0">
                <a:solidFill>
                  <a:srgbClr val="000000"/>
                </a:solidFill>
              </a:rPr>
              <a:t>Quantum </a:t>
            </a:r>
            <a:r>
              <a:rPr lang="en-US" sz="2400" b="0" dirty="0" smtClean="0">
                <a:solidFill>
                  <a:srgbClr val="000000"/>
                </a:solidFill>
              </a:rPr>
              <a:t>Molecular Dynamics (Geant4 package). </a:t>
            </a:r>
          </a:p>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rgbClr val="FF0000"/>
                </a:solidFill>
              </a:rPr>
              <a:t>BC</a:t>
            </a:r>
            <a:r>
              <a:rPr lang="en-US" sz="2400" b="0" dirty="0" smtClean="0">
                <a:solidFill>
                  <a:srgbClr val="000000"/>
                </a:solidFill>
              </a:rPr>
              <a:t> – Binary Cascade model (Geant4 package). </a:t>
            </a:r>
          </a:p>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rgbClr val="FF0000"/>
                </a:solidFill>
              </a:rPr>
              <a:t>LAQGSM</a:t>
            </a:r>
            <a:r>
              <a:rPr lang="en-US" sz="2400" b="0" dirty="0" smtClean="0">
                <a:solidFill>
                  <a:srgbClr val="000000"/>
                </a:solidFill>
              </a:rPr>
              <a:t> – Los Alamos Quark Gluon String Model                     </a:t>
            </a:r>
            <a:endParaRPr lang="en-US" sz="2400" b="0" dirty="0" smtClean="0">
              <a:solidFill>
                <a:srgbClr val="000000"/>
              </a:solidFill>
              <a:sym typeface="Symbol" pitchFamily="18" charset="2"/>
            </a:endParaRPr>
          </a:p>
          <a:p>
            <a:r>
              <a:rPr lang="en-US" sz="2400" b="0" dirty="0" smtClean="0">
                <a:solidFill>
                  <a:srgbClr val="000000"/>
                </a:solidFill>
                <a:sym typeface="Symbol" pitchFamily="18" charset="2"/>
              </a:rPr>
              <a:t>     by courtesy of  </a:t>
            </a:r>
            <a:r>
              <a:rPr lang="en-US" sz="2400" b="0" dirty="0" err="1" smtClean="0">
                <a:solidFill>
                  <a:srgbClr val="000000"/>
                </a:solidFill>
                <a:sym typeface="Symbol" pitchFamily="18" charset="2"/>
              </a:rPr>
              <a:t>Stepan</a:t>
            </a:r>
            <a:r>
              <a:rPr lang="en-US" sz="2400" b="0" dirty="0" smtClean="0">
                <a:solidFill>
                  <a:srgbClr val="000000"/>
                </a:solidFill>
                <a:sym typeface="Symbol" pitchFamily="18" charset="2"/>
              </a:rPr>
              <a:t> </a:t>
            </a:r>
            <a:r>
              <a:rPr lang="en-US" sz="2400" b="0" dirty="0" err="1" smtClean="0">
                <a:solidFill>
                  <a:srgbClr val="000000"/>
                </a:solidFill>
                <a:sym typeface="Symbol" pitchFamily="18" charset="2"/>
              </a:rPr>
              <a:t>Mashnik</a:t>
            </a:r>
            <a:r>
              <a:rPr lang="en-US" sz="2400" b="0" dirty="0" smtClean="0">
                <a:solidFill>
                  <a:srgbClr val="000000"/>
                </a:solidFill>
                <a:sym typeface="Symbol" pitchFamily="18" charset="2"/>
              </a:rPr>
              <a:t> (</a:t>
            </a:r>
            <a:r>
              <a:rPr lang="en-US" sz="2400" b="0" dirty="0" smtClean="0">
                <a:solidFill>
                  <a:schemeClr val="tx1"/>
                </a:solidFill>
              </a:rPr>
              <a:t>LA-UR-11-018</a:t>
            </a:r>
            <a:r>
              <a:rPr lang="en-US" sz="2400" dirty="0" smtClean="0">
                <a:solidFill>
                  <a:schemeClr val="tx1"/>
                </a:solidFill>
              </a:rPr>
              <a:t>87)</a:t>
            </a:r>
            <a:r>
              <a:rPr lang="en-US" sz="2400" dirty="0" smtClean="0"/>
              <a:t>,</a:t>
            </a:r>
            <a:endParaRPr lang="en-US" sz="2400" b="0" dirty="0" smtClean="0">
              <a:solidFill>
                <a:srgbClr val="000000"/>
              </a:solidFill>
              <a:sym typeface="Symbol" pitchFamily="18" charset="2"/>
            </a:endParaRPr>
          </a:p>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rgbClr val="FF0000"/>
                </a:solidFill>
                <a:sym typeface="Symbol" pitchFamily="18" charset="2"/>
              </a:rPr>
              <a:t>SHIELD-HIT</a:t>
            </a:r>
            <a:r>
              <a:rPr lang="en-US" sz="2400" b="0" dirty="0" smtClean="0">
                <a:solidFill>
                  <a:srgbClr val="000000"/>
                </a:solidFill>
                <a:sym typeface="Symbol" pitchFamily="18" charset="2"/>
              </a:rPr>
              <a:t> code with MSDM (Multi Stage Dynamic Model) by courtesy of  </a:t>
            </a:r>
            <a:r>
              <a:rPr lang="en-US" sz="2400" b="0" dirty="0" err="1" smtClean="0">
                <a:solidFill>
                  <a:srgbClr val="000000"/>
                </a:solidFill>
                <a:sym typeface="Symbol" pitchFamily="18" charset="2"/>
              </a:rPr>
              <a:t>Nikolay</a:t>
            </a:r>
            <a:r>
              <a:rPr lang="en-US" sz="2400" b="0" dirty="0" smtClean="0">
                <a:solidFill>
                  <a:srgbClr val="000000"/>
                </a:solidFill>
                <a:sym typeface="Symbol" pitchFamily="18" charset="2"/>
              </a:rPr>
              <a:t> </a:t>
            </a:r>
            <a:r>
              <a:rPr lang="en-US" sz="2400" b="0" dirty="0" err="1" smtClean="0">
                <a:solidFill>
                  <a:srgbClr val="000000"/>
                </a:solidFill>
                <a:sym typeface="Symbol" pitchFamily="18" charset="2"/>
              </a:rPr>
              <a:t>Sobolevsky</a:t>
            </a:r>
            <a:r>
              <a:rPr lang="en-US" sz="2400" b="0" dirty="0" smtClean="0">
                <a:solidFill>
                  <a:srgbClr val="000000"/>
                </a:solidFill>
                <a:sym typeface="Symbol" pitchFamily="18" charset="2"/>
              </a:rPr>
              <a:t> (www.inr.ru/shield). </a:t>
            </a:r>
          </a:p>
          <a:p>
            <a:pPr marL="338138" indent="-338138">
              <a:lnSpc>
                <a:spcPct val="140000"/>
              </a:lnSpc>
              <a:spcBef>
                <a:spcPts val="500"/>
              </a:spcBef>
              <a:buClr>
                <a:srgbClr val="FF9900"/>
              </a:buClr>
              <a:buSzPct val="12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rgbClr val="000000"/>
                </a:solidFill>
                <a:sym typeface="Symbol" pitchFamily="18" charset="2"/>
              </a:rPr>
              <a:t>  100M  of simulated interactions are needed to have a reasonable comparison with our data. It is a serious computational problem.</a:t>
            </a: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66FF"/>
              </a:solidFill>
            </a:endParaRPr>
          </a:p>
        </p:txBody>
      </p:sp>
      <p:pic>
        <p:nvPicPr>
          <p:cNvPr id="9217" name="Picture 1"/>
          <p:cNvPicPr>
            <a:picLocks noChangeAspect="1" noChangeArrowheads="1"/>
          </p:cNvPicPr>
          <p:nvPr/>
        </p:nvPicPr>
        <p:blipFill>
          <a:blip r:embed="rId3" cstate="print"/>
          <a:srcRect/>
          <a:stretch>
            <a:fillRect/>
          </a:stretch>
        </p:blipFill>
        <p:spPr bwMode="auto">
          <a:xfrm>
            <a:off x="152400" y="914400"/>
            <a:ext cx="8686800" cy="5324475"/>
          </a:xfrm>
          <a:prstGeom prst="rect">
            <a:avLst/>
          </a:prstGeom>
          <a:noFill/>
          <a:ln w="9525">
            <a:noFill/>
            <a:miter lim="800000"/>
            <a:headEnd/>
            <a:tailEnd/>
          </a:ln>
          <a:effectLst/>
        </p:spPr>
      </p:pic>
      <p:sp>
        <p:nvSpPr>
          <p:cNvPr id="4" name="Прямоугольник 3"/>
          <p:cNvSpPr/>
          <p:nvPr/>
        </p:nvSpPr>
        <p:spPr>
          <a:xfrm>
            <a:off x="2971800" y="152400"/>
            <a:ext cx="5448693" cy="523220"/>
          </a:xfrm>
          <a:prstGeom prst="rect">
            <a:avLst/>
          </a:prstGeom>
        </p:spPr>
        <p:txBody>
          <a:bodyPr wrap="square">
            <a:spAutoFit/>
          </a:bodyPr>
          <a:lstStyle/>
          <a:p>
            <a:r>
              <a:rPr lang="en-US" dirty="0" smtClean="0">
                <a:solidFill>
                  <a:srgbClr val="0066FF"/>
                </a:solidFill>
              </a:rPr>
              <a:t>Protons from </a:t>
            </a:r>
            <a:r>
              <a:rPr lang="en-US" dirty="0" err="1" smtClean="0">
                <a:solidFill>
                  <a:srgbClr val="0066FF"/>
                </a:solidFill>
              </a:rPr>
              <a:t>C+Be</a:t>
            </a:r>
            <a:r>
              <a:rPr lang="en-US" dirty="0" err="1" smtClean="0">
                <a:solidFill>
                  <a:srgbClr val="0066FF"/>
                </a:solidFill>
                <a:sym typeface="Wingdings" pitchFamily="2" charset="2"/>
              </a:rPr>
              <a:t>p+X</a:t>
            </a:r>
            <a:r>
              <a:rPr lang="en-US" dirty="0" smtClean="0">
                <a:solidFill>
                  <a:srgbClr val="0066FF"/>
                </a:solidFill>
                <a:sym typeface="Wingdings" pitchFamily="2" charset="2"/>
              </a:rPr>
              <a:t>  at 3.5</a:t>
            </a:r>
            <a:r>
              <a:rPr lang="en-US" baseline="30000" dirty="0" smtClean="0">
                <a:solidFill>
                  <a:srgbClr val="0066FF"/>
                </a:solidFill>
                <a:sym typeface="Wingdings" pitchFamily="2" charset="2"/>
              </a:rPr>
              <a:t>0</a:t>
            </a:r>
            <a:endParaRPr lang="ru-RU" baseline="30000" dirty="0"/>
          </a:p>
        </p:txBody>
      </p:sp>
      <p:sp>
        <p:nvSpPr>
          <p:cNvPr id="5" name="TextBox 4"/>
          <p:cNvSpPr txBox="1"/>
          <p:nvPr/>
        </p:nvSpPr>
        <p:spPr>
          <a:xfrm>
            <a:off x="6629400" y="1143000"/>
            <a:ext cx="1981200" cy="523220"/>
          </a:xfrm>
          <a:prstGeom prst="rect">
            <a:avLst/>
          </a:prstGeom>
          <a:noFill/>
        </p:spPr>
        <p:txBody>
          <a:bodyPr wrap="square" rtlCol="0">
            <a:spAutoFit/>
          </a:bodyPr>
          <a:lstStyle/>
          <a:p>
            <a:r>
              <a:rPr lang="en-US" dirty="0" smtClean="0">
                <a:solidFill>
                  <a:srgbClr val="FF0000"/>
                </a:solidFill>
              </a:rPr>
              <a:t>300 </a:t>
            </a:r>
            <a:r>
              <a:rPr lang="en-US" dirty="0" err="1" smtClean="0">
                <a:solidFill>
                  <a:srgbClr val="FF0000"/>
                </a:solidFill>
              </a:rPr>
              <a:t>MeV</a:t>
            </a:r>
            <a:r>
              <a:rPr lang="en-US" dirty="0" smtClean="0">
                <a:solidFill>
                  <a:srgbClr val="FF0000"/>
                </a:solidFill>
              </a:rPr>
              <a:t>/n</a:t>
            </a:r>
            <a:endParaRPr lang="ru-RU"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66FF"/>
              </a:solidFill>
            </a:endParaRPr>
          </a:p>
        </p:txBody>
      </p:sp>
      <p:sp>
        <p:nvSpPr>
          <p:cNvPr id="4" name="Прямоугольник 3"/>
          <p:cNvSpPr/>
          <p:nvPr/>
        </p:nvSpPr>
        <p:spPr>
          <a:xfrm>
            <a:off x="2971800" y="152400"/>
            <a:ext cx="5448693" cy="523220"/>
          </a:xfrm>
          <a:prstGeom prst="rect">
            <a:avLst/>
          </a:prstGeom>
        </p:spPr>
        <p:txBody>
          <a:bodyPr wrap="square">
            <a:spAutoFit/>
          </a:bodyPr>
          <a:lstStyle/>
          <a:p>
            <a:r>
              <a:rPr lang="en-US" dirty="0" smtClean="0">
                <a:solidFill>
                  <a:srgbClr val="0066FF"/>
                </a:solidFill>
              </a:rPr>
              <a:t>Protons from </a:t>
            </a:r>
            <a:r>
              <a:rPr lang="en-US" dirty="0" err="1" smtClean="0">
                <a:solidFill>
                  <a:srgbClr val="0066FF"/>
                </a:solidFill>
              </a:rPr>
              <a:t>C+Be</a:t>
            </a:r>
            <a:r>
              <a:rPr lang="en-US" dirty="0" err="1" smtClean="0">
                <a:solidFill>
                  <a:srgbClr val="0066FF"/>
                </a:solidFill>
                <a:sym typeface="Wingdings" pitchFamily="2" charset="2"/>
              </a:rPr>
              <a:t>p+X</a:t>
            </a:r>
            <a:r>
              <a:rPr lang="en-US" dirty="0" smtClean="0">
                <a:solidFill>
                  <a:srgbClr val="0066FF"/>
                </a:solidFill>
                <a:sym typeface="Wingdings" pitchFamily="2" charset="2"/>
              </a:rPr>
              <a:t>  at 3.5</a:t>
            </a:r>
            <a:r>
              <a:rPr lang="en-US" baseline="30000" dirty="0" smtClean="0">
                <a:solidFill>
                  <a:srgbClr val="0066FF"/>
                </a:solidFill>
                <a:sym typeface="Wingdings" pitchFamily="2" charset="2"/>
              </a:rPr>
              <a:t>0</a:t>
            </a:r>
            <a:endParaRPr lang="ru-RU" baseline="30000" dirty="0"/>
          </a:p>
        </p:txBody>
      </p:sp>
      <p:pic>
        <p:nvPicPr>
          <p:cNvPr id="38914" name="Picture 2"/>
          <p:cNvPicPr>
            <a:picLocks noChangeAspect="1" noChangeArrowheads="1"/>
          </p:cNvPicPr>
          <p:nvPr/>
        </p:nvPicPr>
        <p:blipFill>
          <a:blip r:embed="rId3" cstate="print"/>
          <a:srcRect/>
          <a:stretch>
            <a:fillRect/>
          </a:stretch>
        </p:blipFill>
        <p:spPr bwMode="auto">
          <a:xfrm>
            <a:off x="533400" y="914400"/>
            <a:ext cx="8610600" cy="5257800"/>
          </a:xfrm>
          <a:prstGeom prst="rect">
            <a:avLst/>
          </a:prstGeom>
          <a:noFill/>
          <a:ln w="9525">
            <a:noFill/>
            <a:miter lim="800000"/>
            <a:headEnd/>
            <a:tailEnd/>
          </a:ln>
          <a:effectLst/>
        </p:spPr>
      </p:pic>
      <p:sp>
        <p:nvSpPr>
          <p:cNvPr id="7" name="Прямоугольник 6"/>
          <p:cNvSpPr/>
          <p:nvPr/>
        </p:nvSpPr>
        <p:spPr>
          <a:xfrm>
            <a:off x="6705600" y="1295400"/>
            <a:ext cx="1869423" cy="523220"/>
          </a:xfrm>
          <a:prstGeom prst="rect">
            <a:avLst/>
          </a:prstGeom>
        </p:spPr>
        <p:txBody>
          <a:bodyPr wrap="none">
            <a:spAutoFit/>
          </a:bodyPr>
          <a:lstStyle/>
          <a:p>
            <a:r>
              <a:rPr lang="en-US" dirty="0" smtClean="0">
                <a:solidFill>
                  <a:srgbClr val="FF0000"/>
                </a:solidFill>
              </a:rPr>
              <a:t>600 </a:t>
            </a:r>
            <a:r>
              <a:rPr lang="en-US" dirty="0" err="1" smtClean="0">
                <a:solidFill>
                  <a:srgbClr val="FF0000"/>
                </a:solidFill>
              </a:rPr>
              <a:t>MeV</a:t>
            </a:r>
            <a:r>
              <a:rPr lang="en-US" dirty="0" smtClean="0">
                <a:solidFill>
                  <a:srgbClr val="FF0000"/>
                </a:solidFill>
              </a:rPr>
              <a:t>/n</a:t>
            </a:r>
            <a:endParaRPr lang="ru-RU"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66FF"/>
              </a:solidFill>
            </a:endParaRPr>
          </a:p>
        </p:txBody>
      </p:sp>
      <p:sp>
        <p:nvSpPr>
          <p:cNvPr id="4" name="Прямоугольник 3"/>
          <p:cNvSpPr/>
          <p:nvPr/>
        </p:nvSpPr>
        <p:spPr>
          <a:xfrm>
            <a:off x="2971800" y="152400"/>
            <a:ext cx="5448693" cy="523220"/>
          </a:xfrm>
          <a:prstGeom prst="rect">
            <a:avLst/>
          </a:prstGeom>
        </p:spPr>
        <p:txBody>
          <a:bodyPr wrap="square">
            <a:spAutoFit/>
          </a:bodyPr>
          <a:lstStyle/>
          <a:p>
            <a:r>
              <a:rPr lang="en-US" dirty="0" smtClean="0">
                <a:solidFill>
                  <a:srgbClr val="0066FF"/>
                </a:solidFill>
              </a:rPr>
              <a:t>Protons from </a:t>
            </a:r>
            <a:r>
              <a:rPr lang="en-US" dirty="0" err="1" smtClean="0">
                <a:solidFill>
                  <a:srgbClr val="0066FF"/>
                </a:solidFill>
              </a:rPr>
              <a:t>C+Be</a:t>
            </a:r>
            <a:r>
              <a:rPr lang="en-US" dirty="0" err="1" smtClean="0">
                <a:solidFill>
                  <a:srgbClr val="0066FF"/>
                </a:solidFill>
                <a:sym typeface="Wingdings" pitchFamily="2" charset="2"/>
              </a:rPr>
              <a:t>p+X</a:t>
            </a:r>
            <a:r>
              <a:rPr lang="en-US" dirty="0" smtClean="0">
                <a:solidFill>
                  <a:srgbClr val="0066FF"/>
                </a:solidFill>
                <a:sym typeface="Wingdings" pitchFamily="2" charset="2"/>
              </a:rPr>
              <a:t>  at 3.5</a:t>
            </a:r>
            <a:r>
              <a:rPr lang="en-US" baseline="30000" dirty="0" smtClean="0">
                <a:solidFill>
                  <a:srgbClr val="0066FF"/>
                </a:solidFill>
                <a:sym typeface="Wingdings" pitchFamily="2" charset="2"/>
              </a:rPr>
              <a:t>0</a:t>
            </a:r>
            <a:endParaRPr lang="ru-RU" baseline="30000" dirty="0"/>
          </a:p>
        </p:txBody>
      </p:sp>
      <p:pic>
        <p:nvPicPr>
          <p:cNvPr id="40962" name="Picture 2"/>
          <p:cNvPicPr>
            <a:picLocks noChangeAspect="1" noChangeArrowheads="1"/>
          </p:cNvPicPr>
          <p:nvPr/>
        </p:nvPicPr>
        <p:blipFill>
          <a:blip r:embed="rId3" cstate="print"/>
          <a:srcRect/>
          <a:stretch>
            <a:fillRect/>
          </a:stretch>
        </p:blipFill>
        <p:spPr bwMode="auto">
          <a:xfrm>
            <a:off x="304800" y="990600"/>
            <a:ext cx="8591550" cy="5334000"/>
          </a:xfrm>
          <a:prstGeom prst="rect">
            <a:avLst/>
          </a:prstGeom>
          <a:noFill/>
          <a:ln w="9525">
            <a:noFill/>
            <a:miter lim="800000"/>
            <a:headEnd/>
            <a:tailEnd/>
          </a:ln>
          <a:effectLst/>
        </p:spPr>
      </p:pic>
      <p:sp>
        <p:nvSpPr>
          <p:cNvPr id="8" name="Прямоугольник 7"/>
          <p:cNvSpPr/>
          <p:nvPr/>
        </p:nvSpPr>
        <p:spPr>
          <a:xfrm>
            <a:off x="6553200" y="1447800"/>
            <a:ext cx="1869423" cy="523220"/>
          </a:xfrm>
          <a:prstGeom prst="rect">
            <a:avLst/>
          </a:prstGeom>
        </p:spPr>
        <p:txBody>
          <a:bodyPr wrap="none">
            <a:spAutoFit/>
          </a:bodyPr>
          <a:lstStyle/>
          <a:p>
            <a:r>
              <a:rPr lang="en-US" dirty="0" smtClean="0">
                <a:solidFill>
                  <a:srgbClr val="FF0000"/>
                </a:solidFill>
              </a:rPr>
              <a:t>950 </a:t>
            </a:r>
            <a:r>
              <a:rPr lang="en-US" dirty="0" err="1" smtClean="0">
                <a:solidFill>
                  <a:srgbClr val="FF0000"/>
                </a:solidFill>
              </a:rPr>
              <a:t>MeV</a:t>
            </a:r>
            <a:r>
              <a:rPr lang="en-US" dirty="0" smtClean="0">
                <a:solidFill>
                  <a:srgbClr val="FF0000"/>
                </a:solidFill>
              </a:rPr>
              <a:t>/n</a:t>
            </a:r>
            <a:endParaRPr lang="ru-RU"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66FF"/>
              </a:solidFill>
            </a:endParaRPr>
          </a:p>
        </p:txBody>
      </p:sp>
      <p:sp>
        <p:nvSpPr>
          <p:cNvPr id="4" name="Прямоугольник 3"/>
          <p:cNvSpPr/>
          <p:nvPr/>
        </p:nvSpPr>
        <p:spPr>
          <a:xfrm>
            <a:off x="2971800" y="152400"/>
            <a:ext cx="5448693" cy="523220"/>
          </a:xfrm>
          <a:prstGeom prst="rect">
            <a:avLst/>
          </a:prstGeom>
        </p:spPr>
        <p:txBody>
          <a:bodyPr wrap="square">
            <a:spAutoFit/>
          </a:bodyPr>
          <a:lstStyle/>
          <a:p>
            <a:r>
              <a:rPr lang="en-US" dirty="0" smtClean="0">
                <a:solidFill>
                  <a:srgbClr val="0066FF"/>
                </a:solidFill>
              </a:rPr>
              <a:t>Protons from </a:t>
            </a:r>
            <a:r>
              <a:rPr lang="en-US" dirty="0" err="1" smtClean="0">
                <a:solidFill>
                  <a:srgbClr val="0066FF"/>
                </a:solidFill>
              </a:rPr>
              <a:t>C+Be</a:t>
            </a:r>
            <a:r>
              <a:rPr lang="en-US" dirty="0" err="1" smtClean="0">
                <a:solidFill>
                  <a:srgbClr val="0066FF"/>
                </a:solidFill>
                <a:sym typeface="Wingdings" pitchFamily="2" charset="2"/>
              </a:rPr>
              <a:t>p+X</a:t>
            </a:r>
            <a:r>
              <a:rPr lang="en-US" dirty="0" smtClean="0">
                <a:solidFill>
                  <a:srgbClr val="0066FF"/>
                </a:solidFill>
                <a:sym typeface="Wingdings" pitchFamily="2" charset="2"/>
              </a:rPr>
              <a:t>  at 3.5</a:t>
            </a:r>
            <a:r>
              <a:rPr lang="en-US" baseline="30000" dirty="0" smtClean="0">
                <a:solidFill>
                  <a:srgbClr val="0066FF"/>
                </a:solidFill>
                <a:sym typeface="Wingdings" pitchFamily="2" charset="2"/>
              </a:rPr>
              <a:t>0</a:t>
            </a:r>
            <a:endParaRPr lang="ru-RU" baseline="30000" dirty="0"/>
          </a:p>
        </p:txBody>
      </p:sp>
      <p:pic>
        <p:nvPicPr>
          <p:cNvPr id="41986" name="Picture 2"/>
          <p:cNvPicPr>
            <a:picLocks noChangeAspect="1" noChangeArrowheads="1"/>
          </p:cNvPicPr>
          <p:nvPr/>
        </p:nvPicPr>
        <p:blipFill>
          <a:blip r:embed="rId3" cstate="print"/>
          <a:srcRect/>
          <a:stretch>
            <a:fillRect/>
          </a:stretch>
        </p:blipFill>
        <p:spPr bwMode="auto">
          <a:xfrm>
            <a:off x="304800" y="838200"/>
            <a:ext cx="8686800" cy="5424488"/>
          </a:xfrm>
          <a:prstGeom prst="rect">
            <a:avLst/>
          </a:prstGeom>
          <a:noFill/>
          <a:ln w="9525">
            <a:noFill/>
            <a:miter lim="800000"/>
            <a:headEnd/>
            <a:tailEnd/>
          </a:ln>
          <a:effectLst/>
        </p:spPr>
      </p:pic>
      <p:sp>
        <p:nvSpPr>
          <p:cNvPr id="7" name="Прямоугольник 6"/>
          <p:cNvSpPr/>
          <p:nvPr/>
        </p:nvSpPr>
        <p:spPr>
          <a:xfrm>
            <a:off x="6553200" y="1143000"/>
            <a:ext cx="2048959" cy="523220"/>
          </a:xfrm>
          <a:prstGeom prst="rect">
            <a:avLst/>
          </a:prstGeom>
        </p:spPr>
        <p:txBody>
          <a:bodyPr wrap="none">
            <a:spAutoFit/>
          </a:bodyPr>
          <a:lstStyle/>
          <a:p>
            <a:r>
              <a:rPr lang="en-US" dirty="0" smtClean="0">
                <a:solidFill>
                  <a:srgbClr val="FF0000"/>
                </a:solidFill>
              </a:rPr>
              <a:t>2000 </a:t>
            </a:r>
            <a:r>
              <a:rPr lang="en-US" dirty="0" err="1" smtClean="0">
                <a:solidFill>
                  <a:srgbClr val="FF0000"/>
                </a:solidFill>
              </a:rPr>
              <a:t>MeV</a:t>
            </a:r>
            <a:r>
              <a:rPr lang="en-US" dirty="0" smtClean="0">
                <a:solidFill>
                  <a:srgbClr val="FF0000"/>
                </a:solidFill>
              </a:rPr>
              <a:t>/n</a:t>
            </a:r>
            <a:endParaRPr lang="ru-RU"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830941"/>
            <a:ext cx="8534400" cy="642356"/>
          </a:xfrm>
          <a:prstGeom prst="rect">
            <a:avLst/>
          </a:prstGeom>
          <a:noFill/>
          <a:ln w="9525">
            <a:noFill/>
            <a:round/>
            <a:headEnd/>
            <a:tailEnd/>
          </a:ln>
        </p:spPr>
        <p:txBody>
          <a:bodyPr wrap="square" lIns="90000" tIns="46800" rIns="90000" bIns="46800">
            <a:spAutoFit/>
          </a:bodyPr>
          <a:lstStyle/>
          <a:p>
            <a: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400" b="0" dirty="0">
              <a:solidFill>
                <a:srgbClr val="00000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2400" b="0" dirty="0">
              <a:solidFill>
                <a:srgbClr val="000000"/>
              </a:solidFill>
            </a:endParaRPr>
          </a:p>
        </p:txBody>
      </p:sp>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66FF"/>
                </a:solidFill>
              </a:rPr>
              <a:t>Short summary</a:t>
            </a:r>
            <a:endParaRPr lang="en-US" dirty="0">
              <a:solidFill>
                <a:srgbClr val="0066FF"/>
              </a:solidFill>
            </a:endParaRPr>
          </a:p>
        </p:txBody>
      </p:sp>
      <p:sp>
        <p:nvSpPr>
          <p:cNvPr id="5" name="TextBox 4"/>
          <p:cNvSpPr txBox="1"/>
          <p:nvPr/>
        </p:nvSpPr>
        <p:spPr>
          <a:xfrm>
            <a:off x="685800" y="1143000"/>
            <a:ext cx="7848600" cy="2246769"/>
          </a:xfrm>
          <a:prstGeom prst="rect">
            <a:avLst/>
          </a:prstGeom>
          <a:noFill/>
        </p:spPr>
        <p:txBody>
          <a:bodyPr wrap="square" rtlCol="0">
            <a:spAutoFit/>
          </a:bodyPr>
          <a:lstStyle/>
          <a:p>
            <a:r>
              <a:rPr lang="en-US" dirty="0" smtClean="0">
                <a:solidFill>
                  <a:srgbClr val="0070C0"/>
                </a:solidFill>
              </a:rPr>
              <a:t>   T      Exp.       BC    QMD   LAQGSM    SHIELD</a:t>
            </a:r>
          </a:p>
          <a:p>
            <a:r>
              <a:rPr lang="en-US" dirty="0" smtClean="0">
                <a:solidFill>
                  <a:srgbClr val="0070C0"/>
                </a:solidFill>
              </a:rPr>
              <a:t> 300    </a:t>
            </a:r>
            <a:r>
              <a:rPr lang="ru-RU" dirty="0" smtClean="0">
                <a:solidFill>
                  <a:srgbClr val="0070C0"/>
                </a:solidFill>
              </a:rPr>
              <a:t>91±5 </a:t>
            </a:r>
            <a:r>
              <a:rPr lang="en-US" dirty="0" smtClean="0">
                <a:solidFill>
                  <a:srgbClr val="0070C0"/>
                </a:solidFill>
              </a:rPr>
              <a:t>      81        75          113*              130*</a:t>
            </a:r>
          </a:p>
          <a:p>
            <a:r>
              <a:rPr lang="en-US" dirty="0" smtClean="0">
                <a:solidFill>
                  <a:srgbClr val="0070C0"/>
                </a:solidFill>
              </a:rPr>
              <a:t> 600</a:t>
            </a:r>
            <a:r>
              <a:rPr lang="ru-RU" dirty="0" smtClean="0">
                <a:solidFill>
                  <a:srgbClr val="0070C0"/>
                </a:solidFill>
              </a:rPr>
              <a:t> </a:t>
            </a:r>
            <a:r>
              <a:rPr lang="en-US" dirty="0" smtClean="0">
                <a:solidFill>
                  <a:srgbClr val="0070C0"/>
                </a:solidFill>
              </a:rPr>
              <a:t>  130</a:t>
            </a:r>
            <a:r>
              <a:rPr lang="ru-RU" dirty="0" smtClean="0">
                <a:solidFill>
                  <a:srgbClr val="0070C0"/>
                </a:solidFill>
              </a:rPr>
              <a:t>±</a:t>
            </a:r>
            <a:r>
              <a:rPr lang="en-US" dirty="0" smtClean="0">
                <a:solidFill>
                  <a:srgbClr val="0070C0"/>
                </a:solidFill>
              </a:rPr>
              <a:t>7     126       100        172*              243*</a:t>
            </a:r>
          </a:p>
          <a:p>
            <a:r>
              <a:rPr lang="en-US" dirty="0" smtClean="0">
                <a:solidFill>
                  <a:srgbClr val="0070C0"/>
                </a:solidFill>
              </a:rPr>
              <a:t> 950  </a:t>
            </a:r>
            <a:r>
              <a:rPr lang="ru-RU" dirty="0" smtClean="0">
                <a:solidFill>
                  <a:srgbClr val="0070C0"/>
                </a:solidFill>
              </a:rPr>
              <a:t> </a:t>
            </a:r>
            <a:r>
              <a:rPr lang="en-US" dirty="0" smtClean="0">
                <a:solidFill>
                  <a:srgbClr val="0070C0"/>
                </a:solidFill>
              </a:rPr>
              <a:t>165</a:t>
            </a:r>
            <a:r>
              <a:rPr lang="ru-RU" dirty="0" smtClean="0">
                <a:solidFill>
                  <a:srgbClr val="0070C0"/>
                </a:solidFill>
              </a:rPr>
              <a:t>±</a:t>
            </a:r>
            <a:r>
              <a:rPr lang="en-US" dirty="0" smtClean="0">
                <a:solidFill>
                  <a:srgbClr val="0070C0"/>
                </a:solidFill>
              </a:rPr>
              <a:t>12   147       121         217*             270</a:t>
            </a:r>
          </a:p>
          <a:p>
            <a:r>
              <a:rPr lang="en-US" dirty="0" smtClean="0">
                <a:solidFill>
                  <a:srgbClr val="0070C0"/>
                </a:solidFill>
              </a:rPr>
              <a:t>2000</a:t>
            </a:r>
            <a:r>
              <a:rPr lang="ru-RU" dirty="0" smtClean="0">
                <a:solidFill>
                  <a:srgbClr val="0070C0"/>
                </a:solidFill>
              </a:rPr>
              <a:t> </a:t>
            </a:r>
            <a:r>
              <a:rPr lang="en-US" dirty="0" smtClean="0">
                <a:solidFill>
                  <a:srgbClr val="0070C0"/>
                </a:solidFill>
              </a:rPr>
              <a:t> 352</a:t>
            </a:r>
            <a:r>
              <a:rPr lang="ru-RU" dirty="0" smtClean="0">
                <a:solidFill>
                  <a:srgbClr val="0070C0"/>
                </a:solidFill>
              </a:rPr>
              <a:t>±</a:t>
            </a:r>
            <a:r>
              <a:rPr lang="en-US" dirty="0" smtClean="0">
                <a:solidFill>
                  <a:srgbClr val="0070C0"/>
                </a:solidFill>
              </a:rPr>
              <a:t>38   270       207         384               337</a:t>
            </a:r>
            <a:endParaRPr lang="ru-RU" dirty="0">
              <a:solidFill>
                <a:srgbClr val="0070C0"/>
              </a:solidFill>
            </a:endParaRPr>
          </a:p>
        </p:txBody>
      </p:sp>
      <p:sp>
        <p:nvSpPr>
          <p:cNvPr id="6" name="TextBox 5"/>
          <p:cNvSpPr txBox="1"/>
          <p:nvPr/>
        </p:nvSpPr>
        <p:spPr>
          <a:xfrm>
            <a:off x="1143000" y="609600"/>
            <a:ext cx="7467600" cy="523220"/>
          </a:xfrm>
          <a:prstGeom prst="rect">
            <a:avLst/>
          </a:prstGeom>
          <a:noFill/>
        </p:spPr>
        <p:txBody>
          <a:bodyPr wrap="square" rtlCol="0">
            <a:spAutoFit/>
          </a:bodyPr>
          <a:lstStyle/>
          <a:p>
            <a:r>
              <a:rPr lang="en-US" dirty="0" err="1" smtClean="0">
                <a:solidFill>
                  <a:schemeClr val="tx1"/>
                </a:solidFill>
              </a:rPr>
              <a:t>r.m.s</a:t>
            </a:r>
            <a:r>
              <a:rPr lang="en-US" dirty="0" smtClean="0">
                <a:solidFill>
                  <a:schemeClr val="tx1"/>
                </a:solidFill>
              </a:rPr>
              <a:t>. (</a:t>
            </a:r>
            <a:r>
              <a:rPr lang="en-US" dirty="0" err="1" smtClean="0">
                <a:solidFill>
                  <a:schemeClr val="tx1"/>
                </a:solidFill>
              </a:rPr>
              <a:t>MeV</a:t>
            </a:r>
            <a:r>
              <a:rPr lang="en-US" dirty="0" smtClean="0">
                <a:solidFill>
                  <a:schemeClr val="tx1"/>
                </a:solidFill>
              </a:rPr>
              <a:t>/c) of fragmentation peak near max.</a:t>
            </a:r>
            <a:endParaRPr lang="ru-RU" dirty="0">
              <a:solidFill>
                <a:schemeClr val="tx1"/>
              </a:solidFill>
            </a:endParaRPr>
          </a:p>
        </p:txBody>
      </p:sp>
      <p:sp>
        <p:nvSpPr>
          <p:cNvPr id="7" name="Прямоугольник 6"/>
          <p:cNvSpPr/>
          <p:nvPr/>
        </p:nvSpPr>
        <p:spPr>
          <a:xfrm>
            <a:off x="838200" y="3886200"/>
            <a:ext cx="8305800" cy="2246769"/>
          </a:xfrm>
          <a:prstGeom prst="rect">
            <a:avLst/>
          </a:prstGeom>
        </p:spPr>
        <p:txBody>
          <a:bodyPr wrap="square">
            <a:spAutoFit/>
          </a:bodyPr>
          <a:lstStyle/>
          <a:p>
            <a:r>
              <a:rPr lang="en-US" dirty="0" smtClean="0">
                <a:solidFill>
                  <a:srgbClr val="0070C0"/>
                </a:solidFill>
              </a:rPr>
              <a:t> T         Exp.       BC    QMD   LAQGSM    SHIELD</a:t>
            </a:r>
          </a:p>
          <a:p>
            <a:r>
              <a:rPr lang="en-US" dirty="0" smtClean="0">
                <a:solidFill>
                  <a:srgbClr val="0070C0"/>
                </a:solidFill>
              </a:rPr>
              <a:t> 300    1.7</a:t>
            </a:r>
            <a:r>
              <a:rPr lang="ru-RU" dirty="0" smtClean="0">
                <a:solidFill>
                  <a:srgbClr val="0070C0"/>
                </a:solidFill>
              </a:rPr>
              <a:t>±</a:t>
            </a:r>
            <a:r>
              <a:rPr lang="en-US" dirty="0" smtClean="0">
                <a:solidFill>
                  <a:srgbClr val="0070C0"/>
                </a:solidFill>
              </a:rPr>
              <a:t>0.2   .02    .003        .009             .44              </a:t>
            </a:r>
          </a:p>
          <a:p>
            <a:r>
              <a:rPr lang="en-US" dirty="0" smtClean="0">
                <a:solidFill>
                  <a:srgbClr val="0070C0"/>
                </a:solidFill>
              </a:rPr>
              <a:t> 600</a:t>
            </a:r>
            <a:r>
              <a:rPr lang="ru-RU" dirty="0" smtClean="0">
                <a:solidFill>
                  <a:srgbClr val="0070C0"/>
                </a:solidFill>
              </a:rPr>
              <a:t> </a:t>
            </a:r>
            <a:r>
              <a:rPr lang="en-US" dirty="0" smtClean="0">
                <a:solidFill>
                  <a:srgbClr val="0070C0"/>
                </a:solidFill>
              </a:rPr>
              <a:t>   5.3</a:t>
            </a:r>
            <a:r>
              <a:rPr lang="ru-RU" dirty="0" smtClean="0">
                <a:solidFill>
                  <a:srgbClr val="0070C0"/>
                </a:solidFill>
              </a:rPr>
              <a:t>±</a:t>
            </a:r>
            <a:r>
              <a:rPr lang="en-US" dirty="0" smtClean="0">
                <a:solidFill>
                  <a:srgbClr val="0070C0"/>
                </a:solidFill>
              </a:rPr>
              <a:t>0.7   1.8    .002        .11              3.8</a:t>
            </a:r>
            <a:r>
              <a:rPr lang="ru-RU" dirty="0" smtClean="0">
                <a:solidFill>
                  <a:srgbClr val="0070C0"/>
                </a:solidFill>
              </a:rPr>
              <a:t>±</a:t>
            </a:r>
            <a:r>
              <a:rPr lang="en-US" dirty="0" smtClean="0">
                <a:solidFill>
                  <a:srgbClr val="0070C0"/>
                </a:solidFill>
              </a:rPr>
              <a:t>1.3          </a:t>
            </a:r>
          </a:p>
          <a:p>
            <a:r>
              <a:rPr lang="en-US" dirty="0" smtClean="0">
                <a:solidFill>
                  <a:srgbClr val="0070C0"/>
                </a:solidFill>
              </a:rPr>
              <a:t> 950  </a:t>
            </a:r>
            <a:r>
              <a:rPr lang="ru-RU" dirty="0" smtClean="0">
                <a:solidFill>
                  <a:srgbClr val="0070C0"/>
                </a:solidFill>
              </a:rPr>
              <a:t> </a:t>
            </a:r>
            <a:r>
              <a:rPr lang="en-US" dirty="0" smtClean="0">
                <a:solidFill>
                  <a:srgbClr val="0070C0"/>
                </a:solidFill>
              </a:rPr>
              <a:t>29.2</a:t>
            </a:r>
            <a:r>
              <a:rPr lang="ru-RU" dirty="0" smtClean="0">
                <a:solidFill>
                  <a:srgbClr val="0070C0"/>
                </a:solidFill>
              </a:rPr>
              <a:t>±</a:t>
            </a:r>
            <a:r>
              <a:rPr lang="en-US" dirty="0" smtClean="0">
                <a:solidFill>
                  <a:srgbClr val="0070C0"/>
                </a:solidFill>
              </a:rPr>
              <a:t>3.1  1.2     .0065      .07              5.1</a:t>
            </a:r>
            <a:r>
              <a:rPr lang="ru-RU" dirty="0" smtClean="0">
                <a:solidFill>
                  <a:srgbClr val="0070C0"/>
                </a:solidFill>
              </a:rPr>
              <a:t>±</a:t>
            </a:r>
            <a:r>
              <a:rPr lang="en-US" dirty="0" smtClean="0">
                <a:solidFill>
                  <a:srgbClr val="0070C0"/>
                </a:solidFill>
              </a:rPr>
              <a:t>3.1</a:t>
            </a:r>
          </a:p>
          <a:p>
            <a:r>
              <a:rPr lang="en-US" dirty="0" smtClean="0">
                <a:solidFill>
                  <a:srgbClr val="0070C0"/>
                </a:solidFill>
              </a:rPr>
              <a:t>2000</a:t>
            </a:r>
            <a:r>
              <a:rPr lang="ru-RU" dirty="0" smtClean="0">
                <a:solidFill>
                  <a:srgbClr val="0070C0"/>
                </a:solidFill>
              </a:rPr>
              <a:t> </a:t>
            </a:r>
            <a:r>
              <a:rPr lang="en-US" dirty="0" smtClean="0">
                <a:solidFill>
                  <a:srgbClr val="0070C0"/>
                </a:solidFill>
              </a:rPr>
              <a:t> 24.3</a:t>
            </a:r>
            <a:r>
              <a:rPr lang="ru-RU" dirty="0" smtClean="0">
                <a:solidFill>
                  <a:srgbClr val="0070C0"/>
                </a:solidFill>
              </a:rPr>
              <a:t>±</a:t>
            </a:r>
            <a:r>
              <a:rPr lang="en-US" dirty="0" smtClean="0">
                <a:solidFill>
                  <a:srgbClr val="0070C0"/>
                </a:solidFill>
              </a:rPr>
              <a:t>1.6  4.2     .002        .29              9.9</a:t>
            </a:r>
            <a:r>
              <a:rPr lang="ru-RU" dirty="0" smtClean="0">
                <a:solidFill>
                  <a:srgbClr val="0070C0"/>
                </a:solidFill>
              </a:rPr>
              <a:t>±</a:t>
            </a:r>
            <a:r>
              <a:rPr lang="en-US" dirty="0" smtClean="0">
                <a:solidFill>
                  <a:srgbClr val="0070C0"/>
                </a:solidFill>
              </a:rPr>
              <a:t>2.8    </a:t>
            </a:r>
            <a:endParaRPr lang="ru-RU" dirty="0"/>
          </a:p>
        </p:txBody>
      </p:sp>
      <p:sp>
        <p:nvSpPr>
          <p:cNvPr id="9" name="Прямоугольник 8"/>
          <p:cNvSpPr/>
          <p:nvPr/>
        </p:nvSpPr>
        <p:spPr>
          <a:xfrm>
            <a:off x="609600" y="3429000"/>
            <a:ext cx="7924800" cy="523220"/>
          </a:xfrm>
          <a:prstGeom prst="rect">
            <a:avLst/>
          </a:prstGeom>
        </p:spPr>
        <p:txBody>
          <a:bodyPr wrap="square">
            <a:spAutoFit/>
          </a:bodyPr>
          <a:lstStyle/>
          <a:p>
            <a:r>
              <a:rPr lang="en-US" dirty="0" smtClean="0">
                <a:solidFill>
                  <a:schemeClr val="tx1"/>
                </a:solidFill>
              </a:rPr>
              <a:t> </a:t>
            </a:r>
            <a:r>
              <a:rPr lang="en-US" dirty="0" err="1" smtClean="0">
                <a:solidFill>
                  <a:schemeClr val="tx1"/>
                </a:solidFill>
              </a:rPr>
              <a:t>Dif.cross</a:t>
            </a:r>
            <a:r>
              <a:rPr lang="en-US" dirty="0" smtClean="0">
                <a:solidFill>
                  <a:schemeClr val="tx1"/>
                </a:solidFill>
              </a:rPr>
              <a:t> section (</a:t>
            </a:r>
            <a:r>
              <a:rPr lang="en-US" dirty="0" err="1" smtClean="0">
                <a:solidFill>
                  <a:schemeClr val="tx1"/>
                </a:solidFill>
              </a:rPr>
              <a:t>mb</a:t>
            </a:r>
            <a:r>
              <a:rPr lang="en-US" dirty="0" smtClean="0">
                <a:solidFill>
                  <a:schemeClr val="tx1"/>
                </a:solidFill>
              </a:rPr>
              <a:t>/</a:t>
            </a:r>
            <a:r>
              <a:rPr lang="en-US" dirty="0" err="1" smtClean="0">
                <a:solidFill>
                  <a:schemeClr val="tx1"/>
                </a:solidFill>
              </a:rPr>
              <a:t>G</a:t>
            </a:r>
            <a:r>
              <a:rPr lang="en-US" smtClean="0">
                <a:solidFill>
                  <a:schemeClr val="tx1"/>
                </a:solidFill>
              </a:rPr>
              <a:t>eV</a:t>
            </a:r>
            <a:r>
              <a:rPr lang="en-US" dirty="0" smtClean="0">
                <a:solidFill>
                  <a:schemeClr val="tx1"/>
                </a:solidFill>
              </a:rPr>
              <a:t>/c/</a:t>
            </a:r>
            <a:r>
              <a:rPr lang="en-US" dirty="0" err="1" smtClean="0">
                <a:solidFill>
                  <a:schemeClr val="tx1"/>
                </a:solidFill>
              </a:rPr>
              <a:t>sr</a:t>
            </a:r>
            <a:r>
              <a:rPr lang="en-US" dirty="0" smtClean="0">
                <a:solidFill>
                  <a:schemeClr val="tx1"/>
                </a:solidFill>
              </a:rPr>
              <a:t>) at P =2P0</a:t>
            </a:r>
            <a:endParaRPr lang="ru-RU" dirty="0">
              <a:solidFill>
                <a:schemeClr val="tx1"/>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762000" y="141288"/>
            <a:ext cx="82296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66FF"/>
                </a:solidFill>
              </a:rPr>
              <a:t>Proton momentum spectrum </a:t>
            </a:r>
            <a:r>
              <a:rPr lang="en-US" dirty="0" err="1" smtClean="0">
                <a:solidFill>
                  <a:srgbClr val="0066FF"/>
                </a:solidFill>
              </a:rPr>
              <a:t>vs</a:t>
            </a:r>
            <a:r>
              <a:rPr lang="en-US" dirty="0" smtClean="0">
                <a:solidFill>
                  <a:srgbClr val="0066FF"/>
                </a:solidFill>
              </a:rPr>
              <a:t> impact factor in BC   </a:t>
            </a:r>
            <a:endParaRPr lang="en-US" dirty="0">
              <a:solidFill>
                <a:srgbClr val="0066FF"/>
              </a:solidFill>
            </a:endParaRPr>
          </a:p>
        </p:txBody>
      </p:sp>
      <p:pic>
        <p:nvPicPr>
          <p:cNvPr id="56322" name="Picture 2"/>
          <p:cNvPicPr>
            <a:picLocks noChangeAspect="1" noChangeArrowheads="1"/>
          </p:cNvPicPr>
          <p:nvPr/>
        </p:nvPicPr>
        <p:blipFill>
          <a:blip r:embed="rId3" cstate="print"/>
          <a:srcRect/>
          <a:stretch>
            <a:fillRect/>
          </a:stretch>
        </p:blipFill>
        <p:spPr bwMode="auto">
          <a:xfrm>
            <a:off x="685800" y="2133600"/>
            <a:ext cx="3800475" cy="360045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4572000" y="2133600"/>
            <a:ext cx="3876675" cy="3648075"/>
          </a:xfrm>
          <a:prstGeom prst="rect">
            <a:avLst/>
          </a:prstGeom>
          <a:noFill/>
          <a:ln w="9525">
            <a:noFill/>
            <a:miter lim="800000"/>
            <a:headEnd/>
            <a:tailEnd/>
          </a:ln>
        </p:spPr>
      </p:pic>
      <p:sp>
        <p:nvSpPr>
          <p:cNvPr id="5" name="Овал 4"/>
          <p:cNvSpPr/>
          <p:nvPr/>
        </p:nvSpPr>
        <p:spPr bwMode="auto">
          <a:xfrm>
            <a:off x="3124200" y="762000"/>
            <a:ext cx="685800" cy="6096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2800" b="1" i="0" u="none" strike="noStrike" cap="none" normalizeH="0" baseline="0" dirty="0" smtClean="0">
                <a:ln>
                  <a:noFill/>
                </a:ln>
                <a:solidFill>
                  <a:schemeClr val="tx1"/>
                </a:solidFill>
                <a:effectLst/>
                <a:latin typeface="Times New Roman" pitchFamily="16" charset="0"/>
                <a:cs typeface="Arial" charset="0"/>
              </a:rPr>
              <a:t>C</a:t>
            </a:r>
            <a:endParaRPr kumimoji="0" lang="ru-RU" sz="2800" b="1" i="0" u="none" strike="noStrike" cap="none" normalizeH="0" baseline="0" dirty="0" smtClean="0">
              <a:ln>
                <a:noFill/>
              </a:ln>
              <a:solidFill>
                <a:schemeClr val="tx1"/>
              </a:solidFill>
              <a:effectLst/>
              <a:latin typeface="Times New Roman" pitchFamily="16" charset="0"/>
              <a:cs typeface="Arial" charset="0"/>
            </a:endParaRPr>
          </a:p>
        </p:txBody>
      </p:sp>
      <p:sp>
        <p:nvSpPr>
          <p:cNvPr id="6" name="Овал 5"/>
          <p:cNvSpPr/>
          <p:nvPr/>
        </p:nvSpPr>
        <p:spPr bwMode="auto">
          <a:xfrm>
            <a:off x="5181600" y="1295400"/>
            <a:ext cx="609600" cy="6096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2800" b="1" i="0" u="none" strike="noStrike" cap="none" normalizeH="0" baseline="0" smtClean="0">
              <a:ln>
                <a:noFill/>
              </a:ln>
              <a:solidFill>
                <a:schemeClr val="bg1"/>
              </a:solidFill>
              <a:effectLst/>
              <a:latin typeface="Times New Roman" pitchFamily="16" charset="0"/>
              <a:cs typeface="Arial" charset="0"/>
            </a:endParaRPr>
          </a:p>
        </p:txBody>
      </p:sp>
      <p:sp>
        <p:nvSpPr>
          <p:cNvPr id="7" name="TextBox 6"/>
          <p:cNvSpPr txBox="1"/>
          <p:nvPr/>
        </p:nvSpPr>
        <p:spPr>
          <a:xfrm>
            <a:off x="5257800" y="1295400"/>
            <a:ext cx="582211" cy="523220"/>
          </a:xfrm>
          <a:prstGeom prst="rect">
            <a:avLst/>
          </a:prstGeom>
          <a:noFill/>
        </p:spPr>
        <p:txBody>
          <a:bodyPr wrap="none" rtlCol="0">
            <a:spAutoFit/>
          </a:bodyPr>
          <a:lstStyle/>
          <a:p>
            <a:r>
              <a:rPr lang="en-US" dirty="0" smtClean="0">
                <a:solidFill>
                  <a:schemeClr val="tx1"/>
                </a:solidFill>
              </a:rPr>
              <a:t>Be</a:t>
            </a:r>
            <a:endParaRPr lang="ru-RU" dirty="0">
              <a:solidFill>
                <a:schemeClr val="tx1"/>
              </a:solidFill>
            </a:endParaRPr>
          </a:p>
        </p:txBody>
      </p:sp>
      <p:cxnSp>
        <p:nvCxnSpPr>
          <p:cNvPr id="9" name="Прямая со стрелкой 8"/>
          <p:cNvCxnSpPr>
            <a:stCxn id="5" idx="6"/>
          </p:cNvCxnSpPr>
          <p:nvPr/>
        </p:nvCxnSpPr>
        <p:spPr bwMode="auto">
          <a:xfrm>
            <a:off x="3810000" y="1066800"/>
            <a:ext cx="2514600"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1" name="Прямая со стрелкой 10"/>
          <p:cNvCxnSpPr>
            <a:stCxn id="6" idx="2"/>
          </p:cNvCxnSpPr>
          <p:nvPr/>
        </p:nvCxnSpPr>
        <p:spPr bwMode="auto">
          <a:xfrm flipH="1">
            <a:off x="4191000" y="1600200"/>
            <a:ext cx="990600"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5" name="Прямая со стрелкой 24"/>
          <p:cNvCxnSpPr/>
          <p:nvPr/>
        </p:nvCxnSpPr>
        <p:spPr bwMode="auto">
          <a:xfrm>
            <a:off x="4419600" y="1066800"/>
            <a:ext cx="0" cy="533400"/>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27" name="TextBox 26"/>
          <p:cNvSpPr txBox="1"/>
          <p:nvPr/>
        </p:nvSpPr>
        <p:spPr>
          <a:xfrm>
            <a:off x="4038600" y="990600"/>
            <a:ext cx="308842" cy="523220"/>
          </a:xfrm>
          <a:prstGeom prst="rect">
            <a:avLst/>
          </a:prstGeom>
          <a:noFill/>
        </p:spPr>
        <p:txBody>
          <a:bodyPr wrap="square" rtlCol="0">
            <a:spAutoFit/>
          </a:bodyPr>
          <a:lstStyle/>
          <a:p>
            <a:r>
              <a:rPr lang="en-US" dirty="0" smtClean="0">
                <a:solidFill>
                  <a:schemeClr val="tx1"/>
                </a:solidFill>
              </a:rPr>
              <a:t>q</a:t>
            </a:r>
            <a:endParaRPr lang="ru-RU" dirty="0">
              <a:solidFill>
                <a:schemeClr val="tx1"/>
              </a:solidFill>
            </a:endParaRPr>
          </a:p>
        </p:txBody>
      </p:sp>
      <p:sp>
        <p:nvSpPr>
          <p:cNvPr id="28" name="Прямоугольник 27"/>
          <p:cNvSpPr/>
          <p:nvPr/>
        </p:nvSpPr>
        <p:spPr>
          <a:xfrm>
            <a:off x="6934200" y="762000"/>
            <a:ext cx="1947969" cy="400110"/>
          </a:xfrm>
          <a:prstGeom prst="rect">
            <a:avLst/>
          </a:prstGeom>
        </p:spPr>
        <p:txBody>
          <a:bodyPr wrap="none">
            <a:spAutoFit/>
          </a:bodyPr>
          <a:lstStyle/>
          <a:p>
            <a:r>
              <a:rPr lang="en-US" sz="2000" dirty="0" smtClean="0">
                <a:solidFill>
                  <a:schemeClr val="accent2"/>
                </a:solidFill>
              </a:rPr>
              <a:t>q- impact factor</a:t>
            </a:r>
            <a:endParaRPr lang="ru-RU" sz="2000" dirty="0">
              <a:solidFill>
                <a:schemeClr val="accent2"/>
              </a:solidFill>
            </a:endParaRPr>
          </a:p>
        </p:txBody>
      </p:sp>
      <p:cxnSp>
        <p:nvCxnSpPr>
          <p:cNvPr id="30" name="Прямая со стрелкой 29"/>
          <p:cNvCxnSpPr/>
          <p:nvPr/>
        </p:nvCxnSpPr>
        <p:spPr bwMode="auto">
          <a:xfrm>
            <a:off x="6400800" y="2590800"/>
            <a:ext cx="0" cy="381000"/>
          </a:xfrm>
          <a:prstGeom prst="straightConnector1">
            <a:avLst/>
          </a:prstGeom>
          <a:solidFill>
            <a:srgbClr val="00B8FF"/>
          </a:solidFill>
          <a:ln w="28575" cap="flat" cmpd="sng" algn="ctr">
            <a:solidFill>
              <a:srgbClr val="FF0000"/>
            </a:solidFill>
            <a:prstDash val="solid"/>
            <a:round/>
            <a:headEnd type="none" w="med" len="med"/>
            <a:tailEnd type="arrow"/>
          </a:ln>
          <a:effectLst/>
        </p:spPr>
      </p:cxnSp>
      <p:sp>
        <p:nvSpPr>
          <p:cNvPr id="31" name="TextBox 30"/>
          <p:cNvSpPr txBox="1"/>
          <p:nvPr/>
        </p:nvSpPr>
        <p:spPr>
          <a:xfrm>
            <a:off x="6629400" y="2438400"/>
            <a:ext cx="1438214" cy="523220"/>
          </a:xfrm>
          <a:prstGeom prst="rect">
            <a:avLst/>
          </a:prstGeom>
          <a:noFill/>
        </p:spPr>
        <p:txBody>
          <a:bodyPr wrap="none" rtlCol="0">
            <a:spAutoFit/>
          </a:bodyPr>
          <a:lstStyle/>
          <a:p>
            <a:r>
              <a:rPr lang="en-US" dirty="0" smtClean="0">
                <a:solidFill>
                  <a:srgbClr val="FF0000"/>
                </a:solidFill>
              </a:rPr>
              <a:t>R</a:t>
            </a:r>
            <a:r>
              <a:rPr lang="en-US" baseline="-25000" dirty="0" smtClean="0">
                <a:solidFill>
                  <a:srgbClr val="FF0000"/>
                </a:solidFill>
              </a:rPr>
              <a:t>C</a:t>
            </a:r>
            <a:r>
              <a:rPr lang="en-US" dirty="0" smtClean="0">
                <a:solidFill>
                  <a:srgbClr val="FF0000"/>
                </a:solidFill>
              </a:rPr>
              <a:t> +</a:t>
            </a:r>
            <a:r>
              <a:rPr lang="en-US" dirty="0" err="1" smtClean="0">
                <a:solidFill>
                  <a:srgbClr val="FF0000"/>
                </a:solidFill>
              </a:rPr>
              <a:t>R</a:t>
            </a:r>
            <a:r>
              <a:rPr lang="en-US" baseline="-25000" dirty="0" err="1" smtClean="0">
                <a:solidFill>
                  <a:srgbClr val="FF0000"/>
                </a:solidFill>
              </a:rPr>
              <a:t>Be</a:t>
            </a:r>
            <a:endParaRPr lang="ru-RU" baseline="-25000" dirty="0">
              <a:solidFill>
                <a:srgbClr val="FF0000"/>
              </a:solidFill>
            </a:endParaRPr>
          </a:p>
        </p:txBody>
      </p:sp>
      <p:cxnSp>
        <p:nvCxnSpPr>
          <p:cNvPr id="33" name="Прямая со стрелкой 32"/>
          <p:cNvCxnSpPr/>
          <p:nvPr/>
        </p:nvCxnSpPr>
        <p:spPr bwMode="auto">
          <a:xfrm>
            <a:off x="2438400" y="2438400"/>
            <a:ext cx="3429000" cy="381000"/>
          </a:xfrm>
          <a:prstGeom prst="straightConnector1">
            <a:avLst/>
          </a:prstGeom>
          <a:solidFill>
            <a:srgbClr val="00B8FF"/>
          </a:solidFill>
          <a:ln w="12700" cap="flat" cmpd="sng" algn="ctr">
            <a:solidFill>
              <a:schemeClr val="tx1"/>
            </a:solidFill>
            <a:prstDash val="solid"/>
            <a:round/>
            <a:headEnd type="none" w="med" len="med"/>
            <a:tailEnd type="arrow"/>
          </a:ln>
          <a:effectLst/>
        </p:spPr>
      </p:cxnSp>
      <p:cxnSp>
        <p:nvCxnSpPr>
          <p:cNvPr id="35" name="Прямая со стрелкой 34"/>
          <p:cNvCxnSpPr/>
          <p:nvPr/>
        </p:nvCxnSpPr>
        <p:spPr bwMode="auto">
          <a:xfrm>
            <a:off x="1447800" y="3352800"/>
            <a:ext cx="3962400" cy="762000"/>
          </a:xfrm>
          <a:prstGeom prst="straightConnector1">
            <a:avLst/>
          </a:prstGeom>
          <a:solidFill>
            <a:srgbClr val="00B8FF"/>
          </a:solidFill>
          <a:ln w="12700" cap="flat" cmpd="sng" algn="ctr">
            <a:solidFill>
              <a:schemeClr val="accent2"/>
            </a:solidFill>
            <a:prstDash val="solid"/>
            <a:round/>
            <a:headEnd type="none" w="med" len="med"/>
            <a:tailEnd type="arrow"/>
          </a:ln>
          <a:effectLst/>
        </p:spPr>
      </p:cxnSp>
      <p:cxnSp>
        <p:nvCxnSpPr>
          <p:cNvPr id="37" name="Прямая со стрелкой 36"/>
          <p:cNvCxnSpPr/>
          <p:nvPr/>
        </p:nvCxnSpPr>
        <p:spPr bwMode="auto">
          <a:xfrm>
            <a:off x="3048000" y="3962400"/>
            <a:ext cx="2362200" cy="762000"/>
          </a:xfrm>
          <a:prstGeom prst="straightConnector1">
            <a:avLst/>
          </a:prstGeom>
          <a:solidFill>
            <a:srgbClr val="00B8FF"/>
          </a:solidFill>
          <a:ln w="12700" cap="flat" cmpd="sng" algn="ctr">
            <a:solidFill>
              <a:srgbClr val="FF0000"/>
            </a:solidFill>
            <a:prstDash val="solid"/>
            <a:round/>
            <a:headEnd type="none" w="med" len="med"/>
            <a:tailEnd type="arrow"/>
          </a:ln>
          <a:effectLst/>
        </p:spPr>
      </p:cxnSp>
      <p:sp>
        <p:nvSpPr>
          <p:cNvPr id="39" name="Прямоугольник 38"/>
          <p:cNvSpPr/>
          <p:nvPr/>
        </p:nvSpPr>
        <p:spPr>
          <a:xfrm>
            <a:off x="457200" y="5715000"/>
            <a:ext cx="7924800" cy="707886"/>
          </a:xfrm>
          <a:prstGeom prst="rect">
            <a:avLst/>
          </a:prstGeom>
        </p:spPr>
        <p:txBody>
          <a:bodyPr wrap="square">
            <a:spAutoFit/>
          </a:bodyPr>
          <a:lstStyle/>
          <a:p>
            <a:r>
              <a:rPr lang="en-US" sz="2000" dirty="0" smtClean="0">
                <a:solidFill>
                  <a:srgbClr val="0066FF"/>
                </a:solidFill>
              </a:rPr>
              <a:t>Fragmentation maximum results from peripheral interactions, cumulative and mid-rapidity regions are more central. </a:t>
            </a:r>
            <a:endParaRPr lang="ru-RU" sz="2000" dirty="0"/>
          </a:p>
        </p:txBody>
      </p:sp>
      <p:sp>
        <p:nvSpPr>
          <p:cNvPr id="40" name="Прямоугольник 39"/>
          <p:cNvSpPr/>
          <p:nvPr/>
        </p:nvSpPr>
        <p:spPr>
          <a:xfrm>
            <a:off x="6934200" y="1371600"/>
            <a:ext cx="1959191" cy="523220"/>
          </a:xfrm>
          <a:prstGeom prst="rect">
            <a:avLst/>
          </a:prstGeom>
        </p:spPr>
        <p:txBody>
          <a:bodyPr wrap="none">
            <a:spAutoFit/>
          </a:bodyPr>
          <a:lstStyle/>
          <a:p>
            <a:r>
              <a:rPr lang="en-US" dirty="0" smtClean="0">
                <a:solidFill>
                  <a:srgbClr val="0066FF"/>
                </a:solidFill>
              </a:rPr>
              <a:t>600 </a:t>
            </a:r>
            <a:r>
              <a:rPr lang="en-US" dirty="0" err="1" smtClean="0">
                <a:solidFill>
                  <a:srgbClr val="0066FF"/>
                </a:solidFill>
              </a:rPr>
              <a:t>MeV</a:t>
            </a:r>
            <a:r>
              <a:rPr lang="en-US" dirty="0" smtClean="0">
                <a:solidFill>
                  <a:srgbClr val="0066FF"/>
                </a:solidFill>
              </a:rPr>
              <a:t>/n </a:t>
            </a:r>
            <a:endParaRPr lang="ru-RU" dirty="0"/>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71600" y="1066800"/>
            <a:ext cx="6923837" cy="4680000"/>
          </a:xfrm>
          <a:prstGeom prst="rect">
            <a:avLst/>
          </a:prstGeom>
        </p:spPr>
      </p:pic>
      <p:sp>
        <p:nvSpPr>
          <p:cNvPr id="9221" name="Text Box 2"/>
          <p:cNvSpPr txBox="1">
            <a:spLocks noChangeArrowheads="1"/>
          </p:cNvSpPr>
          <p:nvPr/>
        </p:nvSpPr>
        <p:spPr bwMode="auto">
          <a:xfrm>
            <a:off x="1043608" y="152400"/>
            <a:ext cx="764319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r" eaLnBrk="1" hangingPunct="1">
              <a:buClrTx/>
              <a:buFontTx/>
              <a:buNone/>
            </a:pPr>
            <a:r>
              <a:rPr lang="en-US" altLang="en-US" sz="2400" b="0" dirty="0">
                <a:solidFill>
                  <a:srgbClr val="0066FF"/>
                </a:solidFill>
              </a:rPr>
              <a:t> </a:t>
            </a:r>
            <a:r>
              <a:rPr lang="en-US" altLang="en-US" dirty="0">
                <a:solidFill>
                  <a:srgbClr val="0066FF"/>
                </a:solidFill>
              </a:rPr>
              <a:t>Relative yields of H and He </a:t>
            </a:r>
            <a:r>
              <a:rPr lang="en-US" altLang="en-US" dirty="0" smtClean="0">
                <a:solidFill>
                  <a:srgbClr val="0066FF"/>
                </a:solidFill>
              </a:rPr>
              <a:t>isotopes: data </a:t>
            </a:r>
            <a:r>
              <a:rPr lang="en-US" altLang="en-US" dirty="0" err="1" smtClean="0">
                <a:solidFill>
                  <a:srgbClr val="0066FF"/>
                </a:solidFill>
              </a:rPr>
              <a:t>vs</a:t>
            </a:r>
            <a:r>
              <a:rPr lang="en-US" altLang="en-US" dirty="0" smtClean="0">
                <a:solidFill>
                  <a:srgbClr val="0066FF"/>
                </a:solidFill>
              </a:rPr>
              <a:t> BC  </a:t>
            </a:r>
            <a:endParaRPr lang="en-US" altLang="en-US" dirty="0">
              <a:solidFill>
                <a:srgbClr val="0066FF"/>
              </a:solidFill>
            </a:endParaRPr>
          </a:p>
        </p:txBody>
      </p:sp>
      <p:sp>
        <p:nvSpPr>
          <p:cNvPr id="9" name="Text Box 45"/>
          <p:cNvSpPr txBox="1">
            <a:spLocks noChangeArrowheads="1"/>
          </p:cNvSpPr>
          <p:nvPr/>
        </p:nvSpPr>
        <p:spPr bwMode="auto">
          <a:xfrm>
            <a:off x="899592" y="764704"/>
            <a:ext cx="7992888" cy="648512"/>
          </a:xfrm>
          <a:prstGeom prst="rect">
            <a:avLst/>
          </a:prstGeom>
          <a:solidFill>
            <a:schemeClr val="bg1"/>
          </a:solid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dirty="0" smtClean="0">
                <a:solidFill>
                  <a:schemeClr val="accent2"/>
                </a:solidFill>
                <a:latin typeface="Times New Roman" pitchFamily="16" charset="0"/>
                <a:cs typeface="Arial" charset="0"/>
              </a:rPr>
              <a:t>Data are normalized to BC  for protons at fragmentation maximum,</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dirty="0" smtClean="0">
                <a:solidFill>
                  <a:schemeClr val="accent2"/>
                </a:solidFill>
                <a:latin typeface="Times New Roman" pitchFamily="16" charset="0"/>
                <a:cs typeface="Arial" charset="0"/>
              </a:rPr>
              <a:t>Data – points,  BC - histograms</a:t>
            </a:r>
            <a:endParaRPr lang="en-US" sz="1800" b="0" dirty="0">
              <a:solidFill>
                <a:schemeClr val="accent2"/>
              </a:solidFill>
            </a:endParaRPr>
          </a:p>
        </p:txBody>
      </p:sp>
      <p:sp>
        <p:nvSpPr>
          <p:cNvPr id="10" name="Прямоугольник 9"/>
          <p:cNvSpPr/>
          <p:nvPr/>
        </p:nvSpPr>
        <p:spPr bwMode="auto">
          <a:xfrm>
            <a:off x="152400" y="5715000"/>
            <a:ext cx="8568952"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Arial" pitchFamily="34" charset="0"/>
              <a:buChar char="•"/>
            </a:pPr>
            <a:r>
              <a:rPr lang="en-US" sz="1800" b="0" dirty="0" smtClean="0">
                <a:solidFill>
                  <a:schemeClr val="tx1"/>
                </a:solidFill>
                <a:latin typeface="Times New Roman" pitchFamily="16" charset="0"/>
                <a:cs typeface="Arial" charset="0"/>
              </a:rPr>
              <a:t>    Shape of fragmentations peak near its maximum are reasonably described by BC,</a:t>
            </a:r>
          </a:p>
          <a:p>
            <a:pPr>
              <a:buClr>
                <a:srgbClr val="000000"/>
              </a:buClr>
              <a:buSzPct val="100000"/>
            </a:pPr>
            <a:r>
              <a:rPr lang="en-US" sz="1800" b="0" dirty="0" smtClean="0">
                <a:solidFill>
                  <a:schemeClr val="tx1"/>
                </a:solidFill>
                <a:latin typeface="Times New Roman" pitchFamily="16" charset="0"/>
                <a:cs typeface="Arial" charset="0"/>
              </a:rPr>
              <a:t>     relative agreement is fine for He-4, and better than 3 times for the rest isotopes.</a:t>
            </a:r>
          </a:p>
          <a:p>
            <a:pPr marL="0" marR="0" indent="0" algn="l" defTabSz="449263" rtl="0" eaLnBrk="1" fontAlgn="base" latinLnBrk="0" hangingPunct="1">
              <a:lnSpc>
                <a:spcPct val="100000"/>
              </a:lnSpc>
              <a:spcBef>
                <a:spcPct val="0"/>
              </a:spcBef>
              <a:spcAft>
                <a:spcPct val="0"/>
              </a:spcAft>
              <a:buClr>
                <a:srgbClr val="000000"/>
              </a:buClr>
              <a:buSzPct val="100000"/>
              <a:tabLst/>
            </a:pPr>
            <a:endParaRPr lang="en-US" sz="1800" b="0" dirty="0" smtClean="0">
              <a:solidFill>
                <a:schemeClr val="tx1"/>
              </a:solidFill>
              <a:latin typeface="Times New Roman" pitchFamily="16" charset="0"/>
              <a:cs typeface="Arial" charset="0"/>
            </a:endParaRPr>
          </a:p>
          <a:p>
            <a:pPr marL="0" marR="0" indent="0" algn="l" defTabSz="449263" rtl="0" eaLnBrk="1" fontAlgn="base" latinLnBrk="0" hangingPunct="1">
              <a:lnSpc>
                <a:spcPct val="100000"/>
              </a:lnSpc>
              <a:spcBef>
                <a:spcPct val="0"/>
              </a:spcBef>
              <a:spcAft>
                <a:spcPct val="0"/>
              </a:spcAft>
              <a:buClr>
                <a:srgbClr val="000000"/>
              </a:buClr>
              <a:buSzPct val="100000"/>
              <a:tabLst/>
            </a:pPr>
            <a:endParaRPr kumimoji="0" lang="ru-RU" sz="1800" b="0" i="0" u="none" strike="noStrike" cap="none" normalizeH="0" dirty="0" smtClean="0">
              <a:ln>
                <a:noFill/>
              </a:ln>
              <a:solidFill>
                <a:schemeClr val="tx1"/>
              </a:solidFill>
              <a:effectLst/>
              <a:latin typeface="Times New Roman" pitchFamily="16" charset="0"/>
              <a:cs typeface="Arial" charset="0"/>
            </a:endParaRPr>
          </a:p>
        </p:txBody>
      </p:sp>
      <p:sp>
        <p:nvSpPr>
          <p:cNvPr id="12" name="TextBox 11"/>
          <p:cNvSpPr txBox="1"/>
          <p:nvPr/>
        </p:nvSpPr>
        <p:spPr>
          <a:xfrm>
            <a:off x="6248400" y="4648200"/>
            <a:ext cx="1720343" cy="523220"/>
          </a:xfrm>
          <a:prstGeom prst="rect">
            <a:avLst/>
          </a:prstGeom>
          <a:noFill/>
        </p:spPr>
        <p:txBody>
          <a:bodyPr wrap="none" rtlCol="0">
            <a:spAutoFit/>
          </a:bodyPr>
          <a:lstStyle/>
          <a:p>
            <a:r>
              <a:rPr lang="en-US" dirty="0" smtClean="0">
                <a:solidFill>
                  <a:srgbClr val="FF0000"/>
                </a:solidFill>
              </a:rPr>
              <a:t>0.6 </a:t>
            </a:r>
            <a:r>
              <a:rPr lang="en-US" dirty="0" err="1" smtClean="0">
                <a:solidFill>
                  <a:srgbClr val="FF0000"/>
                </a:solidFill>
              </a:rPr>
              <a:t>GeV</a:t>
            </a:r>
            <a:r>
              <a:rPr lang="en-US" dirty="0" smtClean="0">
                <a:solidFill>
                  <a:srgbClr val="FF0000"/>
                </a:solidFill>
              </a:rPr>
              <a:t>/n</a:t>
            </a:r>
            <a:endParaRPr lang="ru-RU" dirty="0">
              <a:solidFill>
                <a:srgbClr val="FF0000"/>
              </a:solidFill>
            </a:endParaRPr>
          </a:p>
        </p:txBody>
      </p:sp>
      <p:sp>
        <p:nvSpPr>
          <p:cNvPr id="13" name="TextBox 12"/>
          <p:cNvSpPr txBox="1"/>
          <p:nvPr/>
        </p:nvSpPr>
        <p:spPr>
          <a:xfrm>
            <a:off x="5867400" y="5257800"/>
            <a:ext cx="1981200" cy="523220"/>
          </a:xfrm>
          <a:prstGeom prst="rect">
            <a:avLst/>
          </a:prstGeom>
          <a:noFill/>
        </p:spPr>
        <p:txBody>
          <a:bodyPr wrap="square" rtlCol="0">
            <a:spAutoFit/>
          </a:bodyPr>
          <a:lstStyle/>
          <a:p>
            <a:r>
              <a:rPr lang="en-US" dirty="0" smtClean="0">
                <a:solidFill>
                  <a:schemeClr val="tx1"/>
                </a:solidFill>
              </a:rPr>
              <a:t> </a:t>
            </a:r>
            <a:r>
              <a:rPr lang="en-US" sz="1400" kern="0" dirty="0" smtClean="0">
                <a:solidFill>
                  <a:schemeClr val="tx1"/>
                </a:solidFill>
                <a:ea typeface="SimSun" charset="-122"/>
              </a:rPr>
              <a:t>Lab. Momentum </a:t>
            </a:r>
            <a:endParaRPr lang="ru-RU" dirty="0">
              <a:solidFill>
                <a:schemeClr val="tx1"/>
              </a:solidFill>
            </a:endParaRPr>
          </a:p>
        </p:txBody>
      </p:sp>
      <p:sp>
        <p:nvSpPr>
          <p:cNvPr id="8" name="Прямоугольник 7"/>
          <p:cNvSpPr/>
          <p:nvPr/>
        </p:nvSpPr>
        <p:spPr>
          <a:xfrm>
            <a:off x="3124200" y="1447800"/>
            <a:ext cx="385042" cy="523220"/>
          </a:xfrm>
          <a:prstGeom prst="rect">
            <a:avLst/>
          </a:prstGeom>
        </p:spPr>
        <p:txBody>
          <a:bodyPr wrap="none">
            <a:spAutoFit/>
          </a:bodyPr>
          <a:lstStyle/>
          <a:p>
            <a:r>
              <a:rPr lang="en-US" dirty="0" smtClean="0">
                <a:solidFill>
                  <a:srgbClr val="00B050"/>
                </a:solidFill>
              </a:rPr>
              <a:t>d</a:t>
            </a:r>
            <a:endParaRPr lang="ru-RU" dirty="0">
              <a:solidFill>
                <a:srgbClr val="00B050"/>
              </a:solidFill>
            </a:endParaRPr>
          </a:p>
        </p:txBody>
      </p:sp>
      <p:sp>
        <p:nvSpPr>
          <p:cNvPr id="11" name="Прямоугольник 10"/>
          <p:cNvSpPr/>
          <p:nvPr/>
        </p:nvSpPr>
        <p:spPr>
          <a:xfrm>
            <a:off x="2514600" y="1371600"/>
            <a:ext cx="385042" cy="523220"/>
          </a:xfrm>
          <a:prstGeom prst="rect">
            <a:avLst/>
          </a:prstGeom>
        </p:spPr>
        <p:txBody>
          <a:bodyPr wrap="none">
            <a:spAutoFit/>
          </a:bodyPr>
          <a:lstStyle/>
          <a:p>
            <a:r>
              <a:rPr lang="en-US" dirty="0" smtClean="0">
                <a:solidFill>
                  <a:srgbClr val="FF0000"/>
                </a:solidFill>
              </a:rPr>
              <a:t>p</a:t>
            </a:r>
            <a:endParaRPr lang="ru-RU" dirty="0">
              <a:solidFill>
                <a:srgbClr val="FF0000"/>
              </a:solidFill>
            </a:endParaRPr>
          </a:p>
        </p:txBody>
      </p:sp>
      <p:sp>
        <p:nvSpPr>
          <p:cNvPr id="14" name="Прямоугольник 13"/>
          <p:cNvSpPr/>
          <p:nvPr/>
        </p:nvSpPr>
        <p:spPr>
          <a:xfrm>
            <a:off x="7239000" y="2743200"/>
            <a:ext cx="710451" cy="400110"/>
          </a:xfrm>
          <a:prstGeom prst="rect">
            <a:avLst/>
          </a:prstGeom>
        </p:spPr>
        <p:txBody>
          <a:bodyPr wrap="none">
            <a:spAutoFit/>
          </a:bodyPr>
          <a:lstStyle/>
          <a:p>
            <a:r>
              <a:rPr lang="en-US" sz="2000" dirty="0" smtClean="0">
                <a:solidFill>
                  <a:srgbClr val="00B0F0"/>
                </a:solidFill>
              </a:rPr>
              <a:t>He-6</a:t>
            </a:r>
            <a:endParaRPr lang="ru-RU" sz="2000" dirty="0">
              <a:solidFill>
                <a:srgbClr val="00B0F0"/>
              </a:solidFill>
            </a:endParaRPr>
          </a:p>
        </p:txBody>
      </p:sp>
      <p:sp>
        <p:nvSpPr>
          <p:cNvPr id="15" name="Прямоугольник 14"/>
          <p:cNvSpPr/>
          <p:nvPr/>
        </p:nvSpPr>
        <p:spPr>
          <a:xfrm>
            <a:off x="5181600" y="1524000"/>
            <a:ext cx="710451" cy="400110"/>
          </a:xfrm>
          <a:prstGeom prst="rect">
            <a:avLst/>
          </a:prstGeom>
        </p:spPr>
        <p:txBody>
          <a:bodyPr wrap="none">
            <a:spAutoFit/>
          </a:bodyPr>
          <a:lstStyle/>
          <a:p>
            <a:r>
              <a:rPr lang="en-US" sz="2000" dirty="0" smtClean="0">
                <a:solidFill>
                  <a:schemeClr val="tx1"/>
                </a:solidFill>
              </a:rPr>
              <a:t>He-4</a:t>
            </a:r>
            <a:endParaRPr lang="ru-RU" sz="2000" dirty="0">
              <a:solidFill>
                <a:schemeClr val="tx1"/>
              </a:solidFill>
            </a:endParaRPr>
          </a:p>
        </p:txBody>
      </p:sp>
      <p:sp>
        <p:nvSpPr>
          <p:cNvPr id="16" name="Прямоугольник 15"/>
          <p:cNvSpPr/>
          <p:nvPr/>
        </p:nvSpPr>
        <p:spPr>
          <a:xfrm>
            <a:off x="3810000" y="1447800"/>
            <a:ext cx="920445" cy="523220"/>
          </a:xfrm>
          <a:prstGeom prst="rect">
            <a:avLst/>
          </a:prstGeom>
        </p:spPr>
        <p:txBody>
          <a:bodyPr wrap="none">
            <a:spAutoFit/>
          </a:bodyPr>
          <a:lstStyle/>
          <a:p>
            <a:r>
              <a:rPr lang="en-US" dirty="0" smtClean="0">
                <a:solidFill>
                  <a:srgbClr val="996633"/>
                </a:solidFill>
              </a:rPr>
              <a:t>t,</a:t>
            </a:r>
            <a:r>
              <a:rPr lang="en-US" sz="2000" dirty="0" smtClean="0">
                <a:solidFill>
                  <a:srgbClr val="FF00FF"/>
                </a:solidFill>
              </a:rPr>
              <a:t>He-3</a:t>
            </a:r>
            <a:endParaRPr lang="ru-RU" sz="2000" dirty="0">
              <a:solidFill>
                <a:srgbClr val="FF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2"/>
          <p:cNvSpPr txBox="1">
            <a:spLocks noChangeArrowheads="1"/>
          </p:cNvSpPr>
          <p:nvPr/>
        </p:nvSpPr>
        <p:spPr bwMode="auto">
          <a:xfrm>
            <a:off x="914400" y="152400"/>
            <a:ext cx="8153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r" eaLnBrk="1" hangingPunct="1">
              <a:buClrTx/>
              <a:buFontTx/>
              <a:buNone/>
            </a:pPr>
            <a:r>
              <a:rPr lang="en-US" altLang="en-US" dirty="0" smtClean="0">
                <a:solidFill>
                  <a:srgbClr val="0066FF"/>
                </a:solidFill>
              </a:rPr>
              <a:t>Yields </a:t>
            </a:r>
            <a:r>
              <a:rPr lang="en-US" altLang="en-US" dirty="0">
                <a:solidFill>
                  <a:srgbClr val="0066FF"/>
                </a:solidFill>
              </a:rPr>
              <a:t>of H and He </a:t>
            </a:r>
            <a:r>
              <a:rPr lang="en-US" altLang="en-US" dirty="0" smtClean="0">
                <a:solidFill>
                  <a:srgbClr val="0066FF"/>
                </a:solidFill>
              </a:rPr>
              <a:t>isotopes: data </a:t>
            </a:r>
            <a:r>
              <a:rPr lang="en-US" altLang="en-US" dirty="0" err="1" smtClean="0">
                <a:solidFill>
                  <a:srgbClr val="0066FF"/>
                </a:solidFill>
              </a:rPr>
              <a:t>vs</a:t>
            </a:r>
            <a:r>
              <a:rPr lang="en-US" altLang="en-US" dirty="0" smtClean="0">
                <a:solidFill>
                  <a:srgbClr val="0066FF"/>
                </a:solidFill>
              </a:rPr>
              <a:t> LAQGSM  </a:t>
            </a:r>
            <a:endParaRPr lang="en-US" altLang="en-US" dirty="0">
              <a:solidFill>
                <a:srgbClr val="0066FF"/>
              </a:solidFill>
            </a:endParaRPr>
          </a:p>
        </p:txBody>
      </p:sp>
      <p:sp>
        <p:nvSpPr>
          <p:cNvPr id="9" name="Text Box 45"/>
          <p:cNvSpPr txBox="1">
            <a:spLocks noChangeArrowheads="1"/>
          </p:cNvSpPr>
          <p:nvPr/>
        </p:nvSpPr>
        <p:spPr bwMode="auto">
          <a:xfrm>
            <a:off x="899592" y="764704"/>
            <a:ext cx="7992888" cy="648512"/>
          </a:xfrm>
          <a:prstGeom prst="rect">
            <a:avLst/>
          </a:prstGeom>
          <a:solidFill>
            <a:schemeClr val="bg1"/>
          </a:solid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dirty="0" smtClean="0">
                <a:solidFill>
                  <a:schemeClr val="accent2"/>
                </a:solidFill>
                <a:latin typeface="Times New Roman" pitchFamily="16" charset="0"/>
                <a:cs typeface="Arial" charset="0"/>
              </a:rPr>
              <a:t>Data are normalized to BC  for protons at fragmentation maximum,</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dirty="0" smtClean="0">
                <a:solidFill>
                  <a:schemeClr val="accent2"/>
                </a:solidFill>
                <a:latin typeface="Times New Roman" pitchFamily="16" charset="0"/>
                <a:cs typeface="Arial" charset="0"/>
              </a:rPr>
              <a:t>Data – points,  LAQGSM - lines</a:t>
            </a:r>
            <a:endParaRPr lang="en-US" sz="1800" b="0" dirty="0">
              <a:solidFill>
                <a:schemeClr val="accent2"/>
              </a:solidFill>
            </a:endParaRPr>
          </a:p>
        </p:txBody>
      </p:sp>
      <p:sp>
        <p:nvSpPr>
          <p:cNvPr id="10" name="Прямоугольник 9"/>
          <p:cNvSpPr/>
          <p:nvPr/>
        </p:nvSpPr>
        <p:spPr bwMode="auto">
          <a:xfrm>
            <a:off x="152400" y="5562600"/>
            <a:ext cx="8568952"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Arial" pitchFamily="34" charset="0"/>
              <a:buChar char="•"/>
            </a:pPr>
            <a:r>
              <a:rPr lang="en-US" sz="1800" b="0" dirty="0" smtClean="0">
                <a:solidFill>
                  <a:schemeClr val="tx1"/>
                </a:solidFill>
                <a:latin typeface="Times New Roman" pitchFamily="16" charset="0"/>
                <a:cs typeface="Arial" charset="0"/>
              </a:rPr>
              <a:t>    Shape of fragmentation peaks for p and d  are reasonably described by LAQGSM,</a:t>
            </a:r>
          </a:p>
          <a:p>
            <a:pPr>
              <a:buClr>
                <a:srgbClr val="000000"/>
              </a:buClr>
              <a:buSzPct val="100000"/>
            </a:pPr>
            <a:r>
              <a:rPr lang="en-US" sz="1800" b="0" dirty="0" smtClean="0">
                <a:solidFill>
                  <a:schemeClr val="tx1"/>
                </a:solidFill>
                <a:latin typeface="Times New Roman" pitchFamily="16" charset="0"/>
                <a:cs typeface="Arial" charset="0"/>
              </a:rPr>
              <a:t>     for t,He-3,He-4 peaks are narrower, relative maximum values are predicted well, </a:t>
            </a:r>
          </a:p>
          <a:p>
            <a:pPr>
              <a:buClr>
                <a:srgbClr val="000000"/>
              </a:buClr>
              <a:buSzPct val="100000"/>
            </a:pPr>
            <a:r>
              <a:rPr lang="en-US" sz="1800" b="0" dirty="0" smtClean="0">
                <a:solidFill>
                  <a:schemeClr val="tx1"/>
                </a:solidFill>
                <a:latin typeface="Times New Roman" pitchFamily="16" charset="0"/>
                <a:cs typeface="Arial" charset="0"/>
              </a:rPr>
              <a:t>     mid-rapidity region for A&gt;2 is underestimated.</a:t>
            </a:r>
          </a:p>
          <a:p>
            <a:pPr marL="0" marR="0" indent="0" algn="l" defTabSz="449263" rtl="0" eaLnBrk="1" fontAlgn="base" latinLnBrk="0" hangingPunct="1">
              <a:lnSpc>
                <a:spcPct val="100000"/>
              </a:lnSpc>
              <a:spcBef>
                <a:spcPct val="0"/>
              </a:spcBef>
              <a:spcAft>
                <a:spcPct val="0"/>
              </a:spcAft>
              <a:buClr>
                <a:srgbClr val="000000"/>
              </a:buClr>
              <a:buSzPct val="100000"/>
              <a:tabLst/>
            </a:pPr>
            <a:endParaRPr lang="en-US" sz="1800" b="0" dirty="0" smtClean="0">
              <a:solidFill>
                <a:schemeClr val="tx1"/>
              </a:solidFill>
              <a:latin typeface="Times New Roman" pitchFamily="16" charset="0"/>
              <a:cs typeface="Arial" charset="0"/>
            </a:endParaRPr>
          </a:p>
          <a:p>
            <a:pPr marL="0" marR="0" indent="0" algn="l" defTabSz="449263" rtl="0" eaLnBrk="1" fontAlgn="base" latinLnBrk="0" hangingPunct="1">
              <a:lnSpc>
                <a:spcPct val="100000"/>
              </a:lnSpc>
              <a:spcBef>
                <a:spcPct val="0"/>
              </a:spcBef>
              <a:spcAft>
                <a:spcPct val="0"/>
              </a:spcAft>
              <a:buClr>
                <a:srgbClr val="000000"/>
              </a:buClr>
              <a:buSzPct val="100000"/>
              <a:tabLst/>
            </a:pPr>
            <a:endParaRPr kumimoji="0" lang="ru-RU" sz="1800" b="0" i="0" u="none" strike="noStrike" cap="none" normalizeH="0" dirty="0" smtClean="0">
              <a:ln>
                <a:noFill/>
              </a:ln>
              <a:solidFill>
                <a:schemeClr val="tx1"/>
              </a:solidFill>
              <a:effectLst/>
              <a:latin typeface="Times New Roman" pitchFamily="16" charset="0"/>
              <a:cs typeface="Arial" charset="0"/>
            </a:endParaRPr>
          </a:p>
        </p:txBody>
      </p:sp>
      <p:sp>
        <p:nvSpPr>
          <p:cNvPr id="13" name="TextBox 12"/>
          <p:cNvSpPr txBox="1"/>
          <p:nvPr/>
        </p:nvSpPr>
        <p:spPr>
          <a:xfrm>
            <a:off x="6705600" y="4419600"/>
            <a:ext cx="1981200" cy="523220"/>
          </a:xfrm>
          <a:prstGeom prst="rect">
            <a:avLst/>
          </a:prstGeom>
          <a:noFill/>
        </p:spPr>
        <p:txBody>
          <a:bodyPr wrap="square" rtlCol="0">
            <a:spAutoFit/>
          </a:bodyPr>
          <a:lstStyle/>
          <a:p>
            <a:r>
              <a:rPr lang="en-US" dirty="0" smtClean="0">
                <a:solidFill>
                  <a:schemeClr val="tx1"/>
                </a:solidFill>
              </a:rPr>
              <a:t> </a:t>
            </a:r>
            <a:endParaRPr lang="ru-RU" dirty="0">
              <a:solidFill>
                <a:schemeClr val="tx1"/>
              </a:solidFill>
            </a:endParaRPr>
          </a:p>
        </p:txBody>
      </p:sp>
      <p:pic>
        <p:nvPicPr>
          <p:cNvPr id="52226" name="Picture 2"/>
          <p:cNvPicPr>
            <a:picLocks noChangeAspect="1" noChangeArrowheads="1"/>
          </p:cNvPicPr>
          <p:nvPr/>
        </p:nvPicPr>
        <p:blipFill>
          <a:blip r:embed="rId2" cstate="print"/>
          <a:srcRect/>
          <a:stretch>
            <a:fillRect/>
          </a:stretch>
        </p:blipFill>
        <p:spPr bwMode="auto">
          <a:xfrm>
            <a:off x="1295400" y="1447800"/>
            <a:ext cx="7086600" cy="4191000"/>
          </a:xfrm>
          <a:prstGeom prst="rect">
            <a:avLst/>
          </a:prstGeom>
          <a:noFill/>
          <a:ln w="9525">
            <a:noFill/>
            <a:miter lim="800000"/>
            <a:headEnd/>
            <a:tailEnd/>
          </a:ln>
        </p:spPr>
      </p:pic>
      <p:sp>
        <p:nvSpPr>
          <p:cNvPr id="11" name="Прямоугольник 10"/>
          <p:cNvSpPr/>
          <p:nvPr/>
        </p:nvSpPr>
        <p:spPr>
          <a:xfrm>
            <a:off x="6477000" y="4648200"/>
            <a:ext cx="1720343" cy="523220"/>
          </a:xfrm>
          <a:prstGeom prst="rect">
            <a:avLst/>
          </a:prstGeom>
        </p:spPr>
        <p:txBody>
          <a:bodyPr wrap="none">
            <a:spAutoFit/>
          </a:bodyPr>
          <a:lstStyle/>
          <a:p>
            <a:r>
              <a:rPr lang="en-US" dirty="0" smtClean="0">
                <a:solidFill>
                  <a:srgbClr val="FF0000"/>
                </a:solidFill>
              </a:rPr>
              <a:t>0.6 </a:t>
            </a:r>
            <a:r>
              <a:rPr lang="en-US" dirty="0" err="1" smtClean="0">
                <a:solidFill>
                  <a:srgbClr val="FF0000"/>
                </a:solidFill>
              </a:rPr>
              <a:t>GeV</a:t>
            </a:r>
            <a:r>
              <a:rPr lang="en-US" dirty="0" smtClean="0">
                <a:solidFill>
                  <a:srgbClr val="FF0000"/>
                </a:solidFill>
              </a:rPr>
              <a:t>/n</a:t>
            </a:r>
            <a:endParaRPr lang="ru-RU" dirty="0">
              <a:solidFill>
                <a:srgbClr val="FF0000"/>
              </a:solidFill>
            </a:endParaRPr>
          </a:p>
        </p:txBody>
      </p:sp>
      <p:sp>
        <p:nvSpPr>
          <p:cNvPr id="14" name="Прямоугольник 13"/>
          <p:cNvSpPr/>
          <p:nvPr/>
        </p:nvSpPr>
        <p:spPr>
          <a:xfrm>
            <a:off x="6781800" y="2590800"/>
            <a:ext cx="710451" cy="400110"/>
          </a:xfrm>
          <a:prstGeom prst="rect">
            <a:avLst/>
          </a:prstGeom>
        </p:spPr>
        <p:txBody>
          <a:bodyPr wrap="none">
            <a:spAutoFit/>
          </a:bodyPr>
          <a:lstStyle/>
          <a:p>
            <a:r>
              <a:rPr lang="en-US" sz="2000" dirty="0" smtClean="0">
                <a:solidFill>
                  <a:srgbClr val="00B0F0"/>
                </a:solidFill>
              </a:rPr>
              <a:t>He-6</a:t>
            </a:r>
            <a:endParaRPr lang="ru-RU" sz="2000" dirty="0">
              <a:solidFill>
                <a:srgbClr val="00B0F0"/>
              </a:solidFill>
            </a:endParaRPr>
          </a:p>
        </p:txBody>
      </p:sp>
      <p:sp>
        <p:nvSpPr>
          <p:cNvPr id="15" name="Прямоугольник 14"/>
          <p:cNvSpPr/>
          <p:nvPr/>
        </p:nvSpPr>
        <p:spPr>
          <a:xfrm>
            <a:off x="2438400" y="1447800"/>
            <a:ext cx="385042" cy="523220"/>
          </a:xfrm>
          <a:prstGeom prst="rect">
            <a:avLst/>
          </a:prstGeom>
        </p:spPr>
        <p:txBody>
          <a:bodyPr wrap="none">
            <a:spAutoFit/>
          </a:bodyPr>
          <a:lstStyle/>
          <a:p>
            <a:r>
              <a:rPr lang="en-US" dirty="0" smtClean="0">
                <a:solidFill>
                  <a:srgbClr val="FF0000"/>
                </a:solidFill>
              </a:rPr>
              <a:t>p</a:t>
            </a:r>
            <a:endParaRPr lang="ru-RU" dirty="0">
              <a:solidFill>
                <a:srgbClr val="FF0000"/>
              </a:solidFill>
            </a:endParaRPr>
          </a:p>
        </p:txBody>
      </p:sp>
      <p:sp>
        <p:nvSpPr>
          <p:cNvPr id="16" name="Прямоугольник 15"/>
          <p:cNvSpPr/>
          <p:nvPr/>
        </p:nvSpPr>
        <p:spPr>
          <a:xfrm>
            <a:off x="3124200" y="1447800"/>
            <a:ext cx="385042" cy="523220"/>
          </a:xfrm>
          <a:prstGeom prst="rect">
            <a:avLst/>
          </a:prstGeom>
        </p:spPr>
        <p:txBody>
          <a:bodyPr wrap="none">
            <a:spAutoFit/>
          </a:bodyPr>
          <a:lstStyle/>
          <a:p>
            <a:r>
              <a:rPr lang="en-US" dirty="0" smtClean="0">
                <a:solidFill>
                  <a:srgbClr val="00B050"/>
                </a:solidFill>
              </a:rPr>
              <a:t>d</a:t>
            </a:r>
            <a:endParaRPr lang="ru-RU" dirty="0">
              <a:solidFill>
                <a:srgbClr val="00B050"/>
              </a:solidFill>
            </a:endParaRPr>
          </a:p>
        </p:txBody>
      </p:sp>
      <p:sp>
        <p:nvSpPr>
          <p:cNvPr id="17" name="Прямоугольник 16"/>
          <p:cNvSpPr/>
          <p:nvPr/>
        </p:nvSpPr>
        <p:spPr>
          <a:xfrm>
            <a:off x="4876800" y="1524000"/>
            <a:ext cx="710451" cy="400110"/>
          </a:xfrm>
          <a:prstGeom prst="rect">
            <a:avLst/>
          </a:prstGeom>
        </p:spPr>
        <p:txBody>
          <a:bodyPr wrap="none">
            <a:spAutoFit/>
          </a:bodyPr>
          <a:lstStyle/>
          <a:p>
            <a:r>
              <a:rPr lang="en-US" sz="2000" dirty="0" smtClean="0">
                <a:solidFill>
                  <a:schemeClr val="tx1"/>
                </a:solidFill>
              </a:rPr>
              <a:t>He-4</a:t>
            </a:r>
            <a:endParaRPr lang="ru-RU" sz="2000" dirty="0">
              <a:solidFill>
                <a:schemeClr val="tx1"/>
              </a:solidFill>
            </a:endParaRPr>
          </a:p>
        </p:txBody>
      </p:sp>
      <p:sp>
        <p:nvSpPr>
          <p:cNvPr id="18" name="Прямоугольник 17"/>
          <p:cNvSpPr/>
          <p:nvPr/>
        </p:nvSpPr>
        <p:spPr>
          <a:xfrm>
            <a:off x="3810000" y="1447800"/>
            <a:ext cx="920445" cy="523220"/>
          </a:xfrm>
          <a:prstGeom prst="rect">
            <a:avLst/>
          </a:prstGeom>
        </p:spPr>
        <p:txBody>
          <a:bodyPr wrap="none">
            <a:spAutoFit/>
          </a:bodyPr>
          <a:lstStyle/>
          <a:p>
            <a:r>
              <a:rPr lang="en-US" dirty="0" smtClean="0">
                <a:solidFill>
                  <a:srgbClr val="996633"/>
                </a:solidFill>
              </a:rPr>
              <a:t>t,</a:t>
            </a:r>
            <a:r>
              <a:rPr lang="en-US" sz="2000" dirty="0" smtClean="0">
                <a:solidFill>
                  <a:srgbClr val="FF00FF"/>
                </a:solidFill>
              </a:rPr>
              <a:t>He-3</a:t>
            </a:r>
            <a:endParaRPr lang="ru-RU" sz="2000" dirty="0">
              <a:solidFill>
                <a:srgbClr val="FF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95325" y="800100"/>
            <a:ext cx="2724150" cy="23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ctr" eaLnBrk="1" hangingPunct="1">
              <a:lnSpc>
                <a:spcPct val="80000"/>
              </a:lnSpc>
              <a:buClrTx/>
              <a:buFontTx/>
              <a:buNone/>
            </a:pPr>
            <a:r>
              <a:rPr lang="en-US" altLang="en-US" sz="1200" b="0">
                <a:solidFill>
                  <a:srgbClr val="FF0000"/>
                </a:solidFill>
              </a:rPr>
              <a:t>  </a:t>
            </a:r>
          </a:p>
        </p:txBody>
      </p:sp>
      <p:sp>
        <p:nvSpPr>
          <p:cNvPr id="5123" name="Rectangle 3"/>
          <p:cNvSpPr>
            <a:spLocks noChangeArrowheads="1"/>
          </p:cNvSpPr>
          <p:nvPr/>
        </p:nvSpPr>
        <p:spPr bwMode="auto">
          <a:xfrm>
            <a:off x="611188" y="1130300"/>
            <a:ext cx="13684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ctr" eaLnBrk="1" hangingPunct="1">
              <a:lnSpc>
                <a:spcPct val="90000"/>
              </a:lnSpc>
              <a:buClrTx/>
              <a:buFontTx/>
              <a:buNone/>
            </a:pPr>
            <a:r>
              <a:rPr lang="en-US" altLang="en-US" sz="1200" b="0">
                <a:solidFill>
                  <a:srgbClr val="FF33CC"/>
                </a:solidFill>
              </a:rPr>
              <a:t>  </a:t>
            </a:r>
          </a:p>
        </p:txBody>
      </p:sp>
      <p:sp>
        <p:nvSpPr>
          <p:cNvPr id="5124" name="Rectangle 4"/>
          <p:cNvSpPr>
            <a:spLocks noChangeArrowheads="1"/>
          </p:cNvSpPr>
          <p:nvPr/>
        </p:nvSpPr>
        <p:spPr bwMode="auto">
          <a:xfrm>
            <a:off x="2339975" y="5949950"/>
            <a:ext cx="1295400"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ctr" eaLnBrk="1" hangingPunct="1">
              <a:lnSpc>
                <a:spcPct val="80000"/>
              </a:lnSpc>
              <a:buClrTx/>
              <a:buFontTx/>
              <a:buNone/>
            </a:pPr>
            <a:endParaRPr lang="en-US" altLang="en-US" sz="1200" b="0">
              <a:solidFill>
                <a:srgbClr val="FF0000"/>
              </a:solidFill>
            </a:endParaRPr>
          </a:p>
          <a:p>
            <a:pPr eaLnBrk="1" hangingPunct="1">
              <a:lnSpc>
                <a:spcPct val="80000"/>
              </a:lnSpc>
              <a:buClrTx/>
              <a:buFontTx/>
              <a:buNone/>
            </a:pPr>
            <a:r>
              <a:rPr lang="en-US" altLang="en-US" sz="1200" b="0">
                <a:solidFill>
                  <a:srgbClr val="FF0000"/>
                </a:solidFill>
              </a:rPr>
              <a:t>    </a:t>
            </a:r>
          </a:p>
        </p:txBody>
      </p:sp>
      <p:cxnSp>
        <p:nvCxnSpPr>
          <p:cNvPr id="5125" name="AutoShape 5"/>
          <p:cNvCxnSpPr>
            <a:cxnSpLocks noChangeShapeType="1"/>
          </p:cNvCxnSpPr>
          <p:nvPr/>
        </p:nvCxnSpPr>
        <p:spPr bwMode="auto">
          <a:xfrm flipH="1">
            <a:off x="3214688" y="1216025"/>
            <a:ext cx="571500" cy="214313"/>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5126" name="AutoShape 6"/>
          <p:cNvCxnSpPr>
            <a:cxnSpLocks noChangeShapeType="1"/>
          </p:cNvCxnSpPr>
          <p:nvPr/>
        </p:nvCxnSpPr>
        <p:spPr bwMode="auto">
          <a:xfrm flipH="1">
            <a:off x="3644900" y="1144588"/>
            <a:ext cx="357188" cy="28892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5127" name="AutoShape 7"/>
          <p:cNvCxnSpPr>
            <a:cxnSpLocks noChangeShapeType="1"/>
          </p:cNvCxnSpPr>
          <p:nvPr/>
        </p:nvCxnSpPr>
        <p:spPr bwMode="auto">
          <a:xfrm flipH="1">
            <a:off x="139700" y="5716588"/>
            <a:ext cx="360363" cy="317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5128" name="AutoShape 8"/>
          <p:cNvCxnSpPr>
            <a:cxnSpLocks noChangeShapeType="1"/>
          </p:cNvCxnSpPr>
          <p:nvPr/>
        </p:nvCxnSpPr>
        <p:spPr bwMode="auto">
          <a:xfrm flipH="1" flipV="1">
            <a:off x="-998538" y="5789613"/>
            <a:ext cx="642938" cy="214312"/>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cxnSp>
        <p:nvCxnSpPr>
          <p:cNvPr id="5129" name="AutoShape 9"/>
          <p:cNvCxnSpPr>
            <a:cxnSpLocks noChangeShapeType="1"/>
          </p:cNvCxnSpPr>
          <p:nvPr/>
        </p:nvCxnSpPr>
        <p:spPr bwMode="auto">
          <a:xfrm flipH="1">
            <a:off x="3498850" y="1144588"/>
            <a:ext cx="428625" cy="28892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sp>
        <p:nvSpPr>
          <p:cNvPr id="5130" name="Text Box 10"/>
          <p:cNvSpPr txBox="1">
            <a:spLocks noChangeArrowheads="1"/>
          </p:cNvSpPr>
          <p:nvPr/>
        </p:nvSpPr>
        <p:spPr bwMode="auto">
          <a:xfrm>
            <a:off x="152400" y="762000"/>
            <a:ext cx="8775700" cy="5265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ctr" eaLnBrk="1" hangingPunct="1">
              <a:buSzPct val="45000"/>
            </a:pPr>
            <a:r>
              <a:rPr lang="en-US" altLang="en-US" sz="2400" b="0" dirty="0">
                <a:solidFill>
                  <a:srgbClr val="000000"/>
                </a:solidFill>
              </a:rPr>
              <a:t>Experiment  </a:t>
            </a:r>
            <a:r>
              <a:rPr lang="en-US" altLang="en-US" sz="2400" b="0" dirty="0">
                <a:solidFill>
                  <a:srgbClr val="0000FF"/>
                </a:solidFill>
              </a:rPr>
              <a:t>FRAGM</a:t>
            </a:r>
            <a:r>
              <a:rPr lang="en-US" altLang="en-US" sz="2400" b="0" dirty="0">
                <a:solidFill>
                  <a:srgbClr val="000000"/>
                </a:solidFill>
              </a:rPr>
              <a:t> </a:t>
            </a:r>
            <a:r>
              <a:rPr lang="en-US" altLang="en-US" sz="2400" b="0" dirty="0" smtClean="0">
                <a:solidFill>
                  <a:srgbClr val="000000"/>
                </a:solidFill>
              </a:rPr>
              <a:t>at ITEP TWAC (Moscow) </a:t>
            </a:r>
            <a:endParaRPr lang="en-US" altLang="en-US" sz="2400" b="0" dirty="0">
              <a:solidFill>
                <a:srgbClr val="000000"/>
              </a:solidFill>
            </a:endParaRPr>
          </a:p>
          <a:p>
            <a:pPr algn="ctr" eaLnBrk="1" hangingPunct="1">
              <a:buSzPct val="45000"/>
            </a:pPr>
            <a:r>
              <a:rPr lang="en-US" altLang="en-US" sz="2400" b="0" baseline="30000" dirty="0">
                <a:solidFill>
                  <a:srgbClr val="000000"/>
                </a:solidFill>
              </a:rPr>
              <a:t>12</a:t>
            </a:r>
            <a:r>
              <a:rPr lang="en-US" altLang="en-US" sz="2400" b="0" dirty="0">
                <a:solidFill>
                  <a:srgbClr val="000000"/>
                </a:solidFill>
              </a:rPr>
              <a:t>C + Be  </a:t>
            </a:r>
            <a:r>
              <a:rPr lang="en-US" altLang="en-US" sz="2400" b="0" dirty="0">
                <a:solidFill>
                  <a:srgbClr val="000000"/>
                </a:solidFill>
                <a:latin typeface="Wingdings" panose="05000000000000000000" pitchFamily="2" charset="2"/>
                <a:sym typeface="Symbol" panose="05050102010706020507" pitchFamily="18" charset="2"/>
              </a:rPr>
              <a:t></a:t>
            </a:r>
            <a:r>
              <a:rPr lang="en-US" altLang="en-US" sz="2400" b="0" dirty="0">
                <a:solidFill>
                  <a:srgbClr val="000000"/>
                </a:solidFill>
              </a:rPr>
              <a:t> f + </a:t>
            </a:r>
            <a:r>
              <a:rPr lang="en-US" altLang="en-US" sz="2400" b="0" dirty="0" smtClean="0">
                <a:solidFill>
                  <a:srgbClr val="000000"/>
                </a:solidFill>
              </a:rPr>
              <a:t>X</a:t>
            </a:r>
            <a:endParaRPr lang="en-US" altLang="en-US" sz="1400" b="0" baseline="30000" dirty="0">
              <a:solidFill>
                <a:srgbClr val="000000"/>
              </a:solidFill>
            </a:endParaRPr>
          </a:p>
          <a:p>
            <a:pPr eaLnBrk="1" hangingPunct="1">
              <a:buClrTx/>
              <a:buFontTx/>
              <a:buNone/>
            </a:pPr>
            <a:r>
              <a:rPr lang="en-US" altLang="en-US" b="0" dirty="0">
                <a:solidFill>
                  <a:srgbClr val="FF0000"/>
                </a:solidFill>
              </a:rPr>
              <a:t>     </a:t>
            </a:r>
            <a:r>
              <a:rPr lang="en-US" altLang="en-US" sz="2000" b="0" dirty="0">
                <a:solidFill>
                  <a:schemeClr val="accent2"/>
                </a:solidFill>
              </a:rPr>
              <a:t>fragments:                  </a:t>
            </a:r>
            <a:r>
              <a:rPr lang="en-US" altLang="en-US" sz="2000" b="0" dirty="0">
                <a:solidFill>
                  <a:schemeClr val="tx1"/>
                </a:solidFill>
              </a:rPr>
              <a:t>p, d, t, </a:t>
            </a:r>
            <a:r>
              <a:rPr lang="en-US" altLang="en-US" sz="2000" b="0" baseline="30000" dirty="0">
                <a:solidFill>
                  <a:schemeClr val="tx1"/>
                </a:solidFill>
              </a:rPr>
              <a:t>3</a:t>
            </a:r>
            <a:r>
              <a:rPr lang="en-US" altLang="en-US" sz="2000" b="0" dirty="0">
                <a:solidFill>
                  <a:schemeClr val="tx1"/>
                </a:solidFill>
              </a:rPr>
              <a:t>He, </a:t>
            </a:r>
            <a:r>
              <a:rPr lang="en-US" altLang="en-US" sz="2000" b="0" baseline="30000" dirty="0">
                <a:solidFill>
                  <a:schemeClr val="tx1"/>
                </a:solidFill>
              </a:rPr>
              <a:t>4</a:t>
            </a:r>
            <a:r>
              <a:rPr lang="en-US" altLang="en-US" sz="2000" b="0" dirty="0">
                <a:solidFill>
                  <a:schemeClr val="tx1"/>
                </a:solidFill>
              </a:rPr>
              <a:t>He, </a:t>
            </a:r>
            <a:r>
              <a:rPr lang="en-US" altLang="en-US" sz="2000" b="0" baseline="30000" dirty="0">
                <a:solidFill>
                  <a:schemeClr val="tx1"/>
                </a:solidFill>
              </a:rPr>
              <a:t>6</a:t>
            </a:r>
            <a:r>
              <a:rPr lang="en-US" altLang="en-US" sz="2000" b="0" dirty="0">
                <a:solidFill>
                  <a:schemeClr val="tx1"/>
                </a:solidFill>
              </a:rPr>
              <a:t>He, </a:t>
            </a:r>
            <a:r>
              <a:rPr lang="en-US" altLang="en-US" sz="2000" b="0" baseline="30000" dirty="0">
                <a:solidFill>
                  <a:schemeClr val="tx1"/>
                </a:solidFill>
              </a:rPr>
              <a:t>8</a:t>
            </a:r>
            <a:r>
              <a:rPr lang="en-US" altLang="en-US" sz="2000" b="0" dirty="0">
                <a:solidFill>
                  <a:schemeClr val="tx1"/>
                </a:solidFill>
              </a:rPr>
              <a:t>He,…,</a:t>
            </a:r>
            <a:r>
              <a:rPr lang="en-US" altLang="en-US" sz="2000" b="0" dirty="0">
                <a:solidFill>
                  <a:srgbClr val="000000"/>
                </a:solidFill>
              </a:rPr>
              <a:t>C</a:t>
            </a:r>
            <a:endParaRPr lang="en-US" altLang="en-US" sz="2000" b="0" dirty="0">
              <a:solidFill>
                <a:schemeClr val="tx1"/>
              </a:solidFill>
            </a:endParaRPr>
          </a:p>
          <a:p>
            <a:pPr eaLnBrk="1" hangingPunct="1">
              <a:buClrTx/>
            </a:pPr>
            <a:r>
              <a:rPr lang="en-US" altLang="en-US" sz="2000" b="0" dirty="0">
                <a:solidFill>
                  <a:srgbClr val="FF0000"/>
                </a:solidFill>
              </a:rPr>
              <a:t>     </a:t>
            </a:r>
            <a:r>
              <a:rPr lang="en-US" altLang="en-US" sz="2000" b="0" baseline="30000" dirty="0">
                <a:solidFill>
                  <a:schemeClr val="accent2"/>
                </a:solidFill>
              </a:rPr>
              <a:t>12</a:t>
            </a:r>
            <a:r>
              <a:rPr lang="en-US" altLang="en-US" sz="2000" b="0" dirty="0">
                <a:solidFill>
                  <a:schemeClr val="accent2"/>
                </a:solidFill>
              </a:rPr>
              <a:t>C kinetic energies:</a:t>
            </a:r>
            <a:r>
              <a:rPr lang="en-US" altLang="en-US" sz="2000" b="0" dirty="0">
                <a:solidFill>
                  <a:schemeClr val="tx1"/>
                </a:solidFill>
              </a:rPr>
              <a:t>   T</a:t>
            </a:r>
            <a:r>
              <a:rPr lang="en-US" altLang="en-US" sz="2000" b="0" baseline="-25000" dirty="0">
                <a:solidFill>
                  <a:schemeClr val="tx1"/>
                </a:solidFill>
              </a:rPr>
              <a:t>0</a:t>
            </a:r>
            <a:r>
              <a:rPr lang="en-US" altLang="en-US" sz="2000" b="0" dirty="0">
                <a:solidFill>
                  <a:schemeClr val="tx1"/>
                </a:solidFill>
              </a:rPr>
              <a:t> = 0.2 </a:t>
            </a:r>
            <a:r>
              <a:rPr lang="en-US" altLang="en-US" sz="2000" b="0" dirty="0" smtClean="0">
                <a:solidFill>
                  <a:schemeClr val="tx1"/>
                </a:solidFill>
                <a:sym typeface="Symbol" panose="05050102010706020507" pitchFamily="18" charset="2"/>
              </a:rPr>
              <a:t> </a:t>
            </a:r>
            <a:r>
              <a:rPr lang="en-US" altLang="en-US" sz="2000" b="0" dirty="0">
                <a:solidFill>
                  <a:schemeClr val="tx1"/>
                </a:solidFill>
              </a:rPr>
              <a:t>3.2 </a:t>
            </a:r>
            <a:r>
              <a:rPr lang="en-US" altLang="en-US" sz="2000" b="0" dirty="0" err="1">
                <a:solidFill>
                  <a:schemeClr val="tx1"/>
                </a:solidFill>
              </a:rPr>
              <a:t>GeV</a:t>
            </a:r>
            <a:r>
              <a:rPr lang="en-US" altLang="en-US" sz="2000" b="0" dirty="0">
                <a:solidFill>
                  <a:schemeClr val="tx1"/>
                </a:solidFill>
              </a:rPr>
              <a:t>/nucleon</a:t>
            </a:r>
          </a:p>
          <a:p>
            <a:pPr eaLnBrk="1" hangingPunct="1">
              <a:buClrTx/>
            </a:pPr>
            <a:r>
              <a:rPr lang="en-US" altLang="en-US" sz="2000" b="0" dirty="0">
                <a:solidFill>
                  <a:schemeClr val="tx1"/>
                </a:solidFill>
              </a:rPr>
              <a:t>      </a:t>
            </a:r>
            <a:r>
              <a:rPr lang="en-US" altLang="en-US" sz="2000" b="0" dirty="0">
                <a:solidFill>
                  <a:schemeClr val="accent2"/>
                </a:solidFill>
              </a:rPr>
              <a:t>fragment angle:          </a:t>
            </a:r>
            <a:r>
              <a:rPr lang="en-US" altLang="en-US" sz="2000" b="0" dirty="0">
                <a:solidFill>
                  <a:schemeClr val="tx1"/>
                </a:solidFill>
              </a:rPr>
              <a:t>3.5</a:t>
            </a:r>
            <a:r>
              <a:rPr lang="en-US" altLang="en-US" sz="2000" b="0" baseline="30000" dirty="0">
                <a:solidFill>
                  <a:schemeClr val="tx1"/>
                </a:solidFill>
              </a:rPr>
              <a:t>o</a:t>
            </a:r>
            <a:r>
              <a:rPr lang="en-US" altLang="en-US" sz="2000" b="0" dirty="0">
                <a:solidFill>
                  <a:schemeClr val="tx1"/>
                </a:solidFill>
              </a:rPr>
              <a:t> with respect to </a:t>
            </a:r>
            <a:r>
              <a:rPr lang="en-US" altLang="en-US" sz="2000" b="0" baseline="30000" dirty="0">
                <a:solidFill>
                  <a:schemeClr val="tx1"/>
                </a:solidFill>
              </a:rPr>
              <a:t>12</a:t>
            </a:r>
            <a:r>
              <a:rPr lang="en-US" altLang="en-US" sz="2000" b="0" dirty="0">
                <a:solidFill>
                  <a:schemeClr val="tx1"/>
                </a:solidFill>
              </a:rPr>
              <a:t>C </a:t>
            </a:r>
            <a:r>
              <a:rPr lang="en-US" altLang="en-US" sz="2000" b="0" dirty="0" smtClean="0">
                <a:solidFill>
                  <a:schemeClr val="tx1"/>
                </a:solidFill>
              </a:rPr>
              <a:t>direction</a:t>
            </a:r>
          </a:p>
          <a:p>
            <a:pPr eaLnBrk="1" hangingPunct="1">
              <a:buClrTx/>
            </a:pPr>
            <a:r>
              <a:rPr lang="en-US" altLang="en-US" sz="2000" b="0" dirty="0" smtClean="0">
                <a:solidFill>
                  <a:schemeClr val="tx1"/>
                </a:solidFill>
              </a:rPr>
              <a:t>      </a:t>
            </a:r>
            <a:r>
              <a:rPr lang="en-US" altLang="en-US" sz="2000" b="0" dirty="0" smtClean="0">
                <a:solidFill>
                  <a:schemeClr val="accent2"/>
                </a:solidFill>
              </a:rPr>
              <a:t>different targets:         </a:t>
            </a:r>
            <a:r>
              <a:rPr lang="en-US" altLang="en-US" sz="2000" b="0" dirty="0" smtClean="0">
                <a:solidFill>
                  <a:schemeClr val="tx1"/>
                </a:solidFill>
              </a:rPr>
              <a:t>Al, Cu, Ta  for </a:t>
            </a:r>
            <a:r>
              <a:rPr lang="en-US" altLang="en-US" sz="2000" b="0" baseline="30000" dirty="0" smtClean="0">
                <a:solidFill>
                  <a:schemeClr val="tx1"/>
                </a:solidFill>
              </a:rPr>
              <a:t>12</a:t>
            </a:r>
            <a:r>
              <a:rPr lang="en-US" altLang="en-US" sz="2000" b="0" dirty="0" smtClean="0">
                <a:solidFill>
                  <a:schemeClr val="tx1"/>
                </a:solidFill>
              </a:rPr>
              <a:t>C  beam of 0.3 </a:t>
            </a:r>
            <a:r>
              <a:rPr lang="en-US" altLang="en-US" sz="2000" b="0" dirty="0" err="1" smtClean="0">
                <a:solidFill>
                  <a:schemeClr val="tx1"/>
                </a:solidFill>
              </a:rPr>
              <a:t>GeV</a:t>
            </a:r>
            <a:r>
              <a:rPr lang="en-US" altLang="en-US" sz="2000" b="0" dirty="0" smtClean="0">
                <a:solidFill>
                  <a:schemeClr val="tx1"/>
                </a:solidFill>
              </a:rPr>
              <a:t>/n</a:t>
            </a:r>
          </a:p>
          <a:p>
            <a:pPr eaLnBrk="1" hangingPunct="1">
              <a:buClrTx/>
            </a:pPr>
            <a:r>
              <a:rPr lang="en-US" altLang="en-US" sz="2000" b="0" dirty="0" smtClean="0">
                <a:solidFill>
                  <a:schemeClr val="tx1"/>
                </a:solidFill>
              </a:rPr>
              <a:t>      </a:t>
            </a:r>
            <a:r>
              <a:rPr lang="en-US" altLang="en-US" sz="2000" b="0" dirty="0" smtClean="0">
                <a:solidFill>
                  <a:schemeClr val="accent2"/>
                </a:solidFill>
              </a:rPr>
              <a:t>another projectile;      </a:t>
            </a:r>
            <a:r>
              <a:rPr lang="en-US" altLang="en-US" sz="2000" b="0" baseline="30000" dirty="0" smtClean="0">
                <a:solidFill>
                  <a:schemeClr val="tx1"/>
                </a:solidFill>
              </a:rPr>
              <a:t>56</a:t>
            </a:r>
            <a:r>
              <a:rPr lang="en-US" altLang="en-US" sz="2000" b="0" dirty="0" smtClean="0">
                <a:solidFill>
                  <a:schemeClr val="tx1"/>
                </a:solidFill>
              </a:rPr>
              <a:t>Fe  of  0,2 </a:t>
            </a:r>
            <a:r>
              <a:rPr lang="en-US" altLang="en-US" sz="2000" b="0" dirty="0" err="1" smtClean="0">
                <a:solidFill>
                  <a:schemeClr val="tx1"/>
                </a:solidFill>
              </a:rPr>
              <a:t>GeV</a:t>
            </a:r>
            <a:r>
              <a:rPr lang="en-US" altLang="en-US" sz="2000" b="0" dirty="0" smtClean="0">
                <a:solidFill>
                  <a:schemeClr val="tx1"/>
                </a:solidFill>
              </a:rPr>
              <a:t>/n and Be target </a:t>
            </a:r>
          </a:p>
          <a:p>
            <a:pPr eaLnBrk="1" hangingPunct="1">
              <a:buClrTx/>
            </a:pPr>
            <a:r>
              <a:rPr lang="en-US" sz="2000" b="0" dirty="0" smtClean="0">
                <a:solidFill>
                  <a:srgbClr val="2D2DB9"/>
                </a:solidFill>
              </a:rPr>
              <a:t>      sensitivity:                   </a:t>
            </a:r>
            <a:r>
              <a:rPr lang="en-US" sz="2000" b="0" dirty="0" smtClean="0">
                <a:solidFill>
                  <a:schemeClr val="tx1"/>
                </a:solidFill>
              </a:rPr>
              <a:t>up to 6 orders of  the cross section  magnitude</a:t>
            </a:r>
            <a:endParaRPr lang="en-US" altLang="en-US" sz="2000" b="0" dirty="0">
              <a:solidFill>
                <a:schemeClr val="tx1"/>
              </a:solidFill>
            </a:endParaRPr>
          </a:p>
          <a:p>
            <a:pPr eaLnBrk="1" hangingPunct="1">
              <a:buClrTx/>
            </a:pPr>
            <a:r>
              <a:rPr lang="en-US" altLang="en-US" sz="800" b="0" dirty="0">
                <a:solidFill>
                  <a:srgbClr val="2D2DB9"/>
                </a:solidFill>
              </a:rPr>
              <a:t>  </a:t>
            </a:r>
          </a:p>
          <a:p>
            <a:pPr eaLnBrk="1" hangingPunct="1">
              <a:buClrTx/>
              <a:buFontTx/>
              <a:buNone/>
            </a:pPr>
            <a:r>
              <a:rPr lang="en-US" altLang="en-US" sz="2400" b="0" dirty="0">
                <a:solidFill>
                  <a:srgbClr val="2D2DB9"/>
                </a:solidFill>
              </a:rPr>
              <a:t> </a:t>
            </a:r>
            <a:r>
              <a:rPr lang="en-US" altLang="en-US" sz="2400" b="0" dirty="0">
                <a:solidFill>
                  <a:schemeClr val="tx1"/>
                </a:solidFill>
              </a:rPr>
              <a:t>Here we focus mostly on  </a:t>
            </a:r>
            <a:r>
              <a:rPr lang="en-US" altLang="en-US" sz="2400" b="0" dirty="0" smtClean="0">
                <a:solidFill>
                  <a:schemeClr val="tx1"/>
                </a:solidFill>
              </a:rPr>
              <a:t>proton  fragments </a:t>
            </a:r>
            <a:endParaRPr lang="en-US" altLang="en-US" sz="1000" b="0" dirty="0">
              <a:solidFill>
                <a:schemeClr val="tx1"/>
              </a:solidFill>
            </a:endParaRPr>
          </a:p>
          <a:p>
            <a:pPr eaLnBrk="1" hangingPunct="1">
              <a:buClr>
                <a:srgbClr val="FF9900"/>
              </a:buClr>
              <a:buSzPct val="110000"/>
              <a:buFont typeface="Arial" pitchFamily="34" charset="0"/>
              <a:buChar char="•"/>
            </a:pPr>
            <a:r>
              <a:rPr lang="en-US" altLang="en-US" sz="2000" b="0" dirty="0" smtClean="0">
                <a:solidFill>
                  <a:srgbClr val="2D2DB9"/>
                </a:solidFill>
              </a:rPr>
              <a:t> cumulative protons (with velocity higher than that of the projectile) </a:t>
            </a:r>
            <a:r>
              <a:rPr lang="en-US" altLang="en-US" sz="2000" b="0" dirty="0">
                <a:solidFill>
                  <a:srgbClr val="2D2DB9"/>
                </a:solidFill>
              </a:rPr>
              <a:t>provide </a:t>
            </a:r>
            <a:r>
              <a:rPr lang="en-US" altLang="en-US" sz="2000" b="0" dirty="0" smtClean="0">
                <a:solidFill>
                  <a:srgbClr val="2D2DB9"/>
                </a:solidFill>
              </a:rPr>
              <a:t>  </a:t>
            </a:r>
          </a:p>
          <a:p>
            <a:pPr eaLnBrk="1" hangingPunct="1">
              <a:buClr>
                <a:srgbClr val="FF9900"/>
              </a:buClr>
              <a:buSzPct val="110000"/>
            </a:pPr>
            <a:r>
              <a:rPr lang="en-US" altLang="en-US" sz="2000" b="0" dirty="0" smtClean="0">
                <a:solidFill>
                  <a:srgbClr val="2D2DB9"/>
                </a:solidFill>
              </a:rPr>
              <a:t>   information on localized </a:t>
            </a:r>
            <a:r>
              <a:rPr lang="en-US" altLang="en-US" sz="2000" b="0" dirty="0">
                <a:solidFill>
                  <a:srgbClr val="2D2DB9"/>
                </a:solidFill>
              </a:rPr>
              <a:t>dense objects </a:t>
            </a:r>
            <a:r>
              <a:rPr lang="en-US" altLang="en-US" sz="2000" b="0" dirty="0" smtClean="0">
                <a:solidFill>
                  <a:srgbClr val="2D2DB9"/>
                </a:solidFill>
              </a:rPr>
              <a:t>(</a:t>
            </a:r>
            <a:r>
              <a:rPr lang="en-US" altLang="en-US" sz="2000" b="0" dirty="0" err="1" smtClean="0">
                <a:solidFill>
                  <a:srgbClr val="2D2DB9"/>
                </a:solidFill>
              </a:rPr>
              <a:t>fluctuons</a:t>
            </a:r>
            <a:r>
              <a:rPr lang="en-US" altLang="en-US" sz="2000" b="0" dirty="0" smtClean="0">
                <a:solidFill>
                  <a:srgbClr val="2D2DB9"/>
                </a:solidFill>
              </a:rPr>
              <a:t>) in  the projectile nucleus  </a:t>
            </a:r>
            <a:endParaRPr lang="en-US" altLang="en-US" sz="800" b="0" dirty="0">
              <a:solidFill>
                <a:srgbClr val="2D2DB9"/>
              </a:solidFill>
            </a:endParaRPr>
          </a:p>
          <a:p>
            <a:pPr eaLnBrk="1" hangingPunct="1">
              <a:buClr>
                <a:srgbClr val="FF9900"/>
              </a:buClr>
              <a:buSzPct val="110000"/>
              <a:buFont typeface="Arial" pitchFamily="34" charset="0"/>
              <a:buChar char="•"/>
            </a:pPr>
            <a:r>
              <a:rPr lang="en-US" altLang="en-US" sz="2000" b="0" dirty="0">
                <a:solidFill>
                  <a:srgbClr val="2D2DB9"/>
                </a:solidFill>
              </a:rPr>
              <a:t> there is lack of data on cumulative particle production </a:t>
            </a:r>
            <a:r>
              <a:rPr lang="en-US" altLang="en-US" sz="2000" b="0" dirty="0" smtClean="0">
                <a:solidFill>
                  <a:srgbClr val="2D2DB9"/>
                </a:solidFill>
              </a:rPr>
              <a:t>in </a:t>
            </a:r>
            <a:r>
              <a:rPr lang="en-US" altLang="en-US" sz="2000" b="0" dirty="0">
                <a:solidFill>
                  <a:srgbClr val="2D2DB9"/>
                </a:solidFill>
              </a:rPr>
              <a:t>ion-ion collisions</a:t>
            </a:r>
            <a:r>
              <a:rPr lang="en-US" altLang="en-US" sz="2000" b="0" dirty="0">
                <a:solidFill>
                  <a:srgbClr val="000000"/>
                </a:solidFill>
              </a:rPr>
              <a:t> </a:t>
            </a:r>
            <a:endParaRPr lang="en-US" altLang="en-US" sz="2000" b="0" dirty="0" smtClean="0">
              <a:solidFill>
                <a:srgbClr val="000000"/>
              </a:solidFill>
            </a:endParaRPr>
          </a:p>
          <a:p>
            <a:pPr eaLnBrk="1" hangingPunct="1">
              <a:buClr>
                <a:srgbClr val="FF9900"/>
              </a:buClr>
              <a:buSzPct val="110000"/>
              <a:buFont typeface="Arial" pitchFamily="34" charset="0"/>
              <a:buChar char="•"/>
            </a:pPr>
            <a:endParaRPr lang="en-US" altLang="en-US" sz="800" b="0" dirty="0" smtClean="0">
              <a:solidFill>
                <a:srgbClr val="000000"/>
              </a:solidFill>
            </a:endParaRPr>
          </a:p>
          <a:p>
            <a:pPr marL="0" lvl="1" indent="0" eaLnBrk="1" hangingPunct="1">
              <a:buClr>
                <a:srgbClr val="FF9900"/>
              </a:buClr>
              <a:buSzPct val="110000"/>
              <a:buFont typeface="Arial" pitchFamily="34" charset="0"/>
              <a:buChar char="•"/>
            </a:pPr>
            <a:r>
              <a:rPr lang="en-US" altLang="en-US" sz="2000" b="0" dirty="0" smtClean="0">
                <a:solidFill>
                  <a:srgbClr val="000000"/>
                </a:solidFill>
              </a:rPr>
              <a:t> </a:t>
            </a:r>
            <a:r>
              <a:rPr lang="en-US" altLang="en-US" sz="2000" b="0" dirty="0" smtClean="0">
                <a:solidFill>
                  <a:schemeClr val="accent2"/>
                </a:solidFill>
                <a:sym typeface="Symbol"/>
              </a:rPr>
              <a:t>t</a:t>
            </a:r>
            <a:r>
              <a:rPr lang="en-US" sz="2000" b="0" dirty="0" smtClean="0">
                <a:solidFill>
                  <a:schemeClr val="accent2"/>
                </a:solidFill>
                <a:sym typeface="Symbol"/>
              </a:rPr>
              <a:t>est of different models of  nucleus-nucleus </a:t>
            </a:r>
            <a:r>
              <a:rPr lang="en-US" sz="2000" b="0" dirty="0" smtClean="0">
                <a:solidFill>
                  <a:schemeClr val="accent2"/>
                </a:solidFill>
              </a:rPr>
              <a:t>interactions in a  wide kinematic </a:t>
            </a:r>
          </a:p>
          <a:p>
            <a:pPr marL="0" lvl="1" indent="0" eaLnBrk="1" hangingPunct="1">
              <a:buClr>
                <a:srgbClr val="FF9900"/>
              </a:buClr>
              <a:buSzPct val="110000"/>
            </a:pPr>
            <a:r>
              <a:rPr lang="en-US" sz="2000" b="0" dirty="0" smtClean="0">
                <a:solidFill>
                  <a:schemeClr val="accent2"/>
                </a:solidFill>
              </a:rPr>
              <a:t>   region from  deep cumulative  to mid rapidity region</a:t>
            </a:r>
          </a:p>
          <a:p>
            <a:pPr marL="0" lvl="1" indent="0" eaLnBrk="1" hangingPunct="1">
              <a:buClr>
                <a:srgbClr val="FF9900"/>
              </a:buClr>
              <a:buSzPct val="110000"/>
            </a:pPr>
            <a:endParaRPr lang="en-US" sz="2000" b="0" dirty="0" smtClean="0">
              <a:solidFill>
                <a:schemeClr val="accent2"/>
              </a:solidFill>
            </a:endParaRPr>
          </a:p>
        </p:txBody>
      </p:sp>
      <p:sp>
        <p:nvSpPr>
          <p:cNvPr id="5131" name="Text Box 2"/>
          <p:cNvSpPr txBox="1">
            <a:spLocks noChangeArrowheads="1"/>
          </p:cNvSpPr>
          <p:nvPr/>
        </p:nvSpPr>
        <p:spPr bwMode="auto">
          <a:xfrm>
            <a:off x="1697038" y="152400"/>
            <a:ext cx="69897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r" eaLnBrk="1" hangingPunct="1">
              <a:buClrTx/>
              <a:buFontTx/>
              <a:buNone/>
            </a:pPr>
            <a:r>
              <a:rPr lang="en-US" altLang="en-US" sz="2400" b="0" dirty="0">
                <a:solidFill>
                  <a:srgbClr val="0066FF"/>
                </a:solidFill>
              </a:rPr>
              <a:t> </a:t>
            </a:r>
            <a:r>
              <a:rPr lang="en-US" altLang="en-US" dirty="0">
                <a:solidFill>
                  <a:srgbClr val="0066FF"/>
                </a:solidFill>
              </a:rPr>
              <a:t>Introduction and motivation</a:t>
            </a:r>
          </a:p>
        </p:txBody>
      </p:sp>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2"/>
          <p:cNvSpPr txBox="1">
            <a:spLocks noChangeArrowheads="1"/>
          </p:cNvSpPr>
          <p:nvPr/>
        </p:nvSpPr>
        <p:spPr bwMode="auto">
          <a:xfrm>
            <a:off x="914400" y="152400"/>
            <a:ext cx="7924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ea typeface="SimSun" panose="02010600030101010101" pitchFamily="2" charset="-122"/>
              </a:defRPr>
            </a:lvl9pPr>
          </a:lstStyle>
          <a:p>
            <a:pPr algn="r" eaLnBrk="1" hangingPunct="1">
              <a:buClrTx/>
              <a:buFontTx/>
              <a:buNone/>
            </a:pPr>
            <a:r>
              <a:rPr lang="en-US" altLang="en-US" dirty="0" smtClean="0">
                <a:solidFill>
                  <a:srgbClr val="0066FF"/>
                </a:solidFill>
              </a:rPr>
              <a:t>Yields </a:t>
            </a:r>
            <a:r>
              <a:rPr lang="en-US" altLang="en-US" dirty="0">
                <a:solidFill>
                  <a:srgbClr val="0066FF"/>
                </a:solidFill>
              </a:rPr>
              <a:t>of H and He </a:t>
            </a:r>
            <a:r>
              <a:rPr lang="en-US" altLang="en-US" dirty="0" smtClean="0">
                <a:solidFill>
                  <a:srgbClr val="0066FF"/>
                </a:solidFill>
              </a:rPr>
              <a:t>isotopes: data </a:t>
            </a:r>
            <a:r>
              <a:rPr lang="en-US" altLang="en-US" dirty="0" err="1" smtClean="0">
                <a:solidFill>
                  <a:srgbClr val="0066FF"/>
                </a:solidFill>
              </a:rPr>
              <a:t>vs</a:t>
            </a:r>
            <a:r>
              <a:rPr lang="en-US" altLang="en-US" dirty="0" smtClean="0">
                <a:solidFill>
                  <a:srgbClr val="0066FF"/>
                </a:solidFill>
              </a:rPr>
              <a:t> QMD  </a:t>
            </a:r>
            <a:endParaRPr lang="en-US" altLang="en-US" dirty="0">
              <a:solidFill>
                <a:srgbClr val="0066FF"/>
              </a:solidFill>
            </a:endParaRPr>
          </a:p>
        </p:txBody>
      </p:sp>
      <p:sp>
        <p:nvSpPr>
          <p:cNvPr id="9" name="Text Box 45"/>
          <p:cNvSpPr txBox="1">
            <a:spLocks noChangeArrowheads="1"/>
          </p:cNvSpPr>
          <p:nvPr/>
        </p:nvSpPr>
        <p:spPr bwMode="auto">
          <a:xfrm>
            <a:off x="899592" y="764704"/>
            <a:ext cx="7992888" cy="648512"/>
          </a:xfrm>
          <a:prstGeom prst="rect">
            <a:avLst/>
          </a:prstGeom>
          <a:solidFill>
            <a:schemeClr val="bg1"/>
          </a:solid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dirty="0" smtClean="0">
                <a:solidFill>
                  <a:schemeClr val="accent2"/>
                </a:solidFill>
                <a:latin typeface="Times New Roman" pitchFamily="16" charset="0"/>
                <a:cs typeface="Arial" charset="0"/>
              </a:rPr>
              <a:t>Data are normalized to BC  for protons at fragmentation maximum,</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dirty="0" smtClean="0">
                <a:solidFill>
                  <a:schemeClr val="accent2"/>
                </a:solidFill>
                <a:latin typeface="Times New Roman" pitchFamily="16" charset="0"/>
                <a:cs typeface="Arial" charset="0"/>
              </a:rPr>
              <a:t>Data – points,  QMD - histograms</a:t>
            </a:r>
            <a:endParaRPr lang="en-US" sz="1800" b="0" dirty="0">
              <a:solidFill>
                <a:schemeClr val="accent2"/>
              </a:solidFill>
            </a:endParaRPr>
          </a:p>
        </p:txBody>
      </p:sp>
      <p:sp>
        <p:nvSpPr>
          <p:cNvPr id="10" name="Прямоугольник 9"/>
          <p:cNvSpPr/>
          <p:nvPr/>
        </p:nvSpPr>
        <p:spPr bwMode="auto">
          <a:xfrm>
            <a:off x="152400" y="5715000"/>
            <a:ext cx="8568952"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Arial" pitchFamily="34" charset="0"/>
              <a:buChar char="•"/>
            </a:pPr>
            <a:r>
              <a:rPr lang="en-US" sz="1800" b="0" dirty="0" smtClean="0">
                <a:solidFill>
                  <a:schemeClr val="tx1"/>
                </a:solidFill>
                <a:latin typeface="Times New Roman" pitchFamily="16" charset="0"/>
                <a:cs typeface="Arial" charset="0"/>
              </a:rPr>
              <a:t>    Shape of fragmentation peaks (apart from p)  are too narrow, but  relative maximum  </a:t>
            </a:r>
          </a:p>
          <a:p>
            <a:pPr>
              <a:buClr>
                <a:srgbClr val="000000"/>
              </a:buClr>
              <a:buSzPct val="100000"/>
            </a:pPr>
            <a:r>
              <a:rPr lang="en-US" sz="1800" b="0" dirty="0" smtClean="0">
                <a:solidFill>
                  <a:schemeClr val="tx1"/>
                </a:solidFill>
                <a:latin typeface="Times New Roman" pitchFamily="16" charset="0"/>
                <a:cs typeface="Arial" charset="0"/>
              </a:rPr>
              <a:t>      values are predicted well. Mid-rapidity region for A&gt;1 is strongly underestimated.</a:t>
            </a:r>
          </a:p>
          <a:p>
            <a:pPr marL="0" marR="0" indent="0" algn="l" defTabSz="449263" rtl="0" eaLnBrk="1" fontAlgn="base" latinLnBrk="0" hangingPunct="1">
              <a:lnSpc>
                <a:spcPct val="100000"/>
              </a:lnSpc>
              <a:spcBef>
                <a:spcPct val="0"/>
              </a:spcBef>
              <a:spcAft>
                <a:spcPct val="0"/>
              </a:spcAft>
              <a:buClr>
                <a:srgbClr val="000000"/>
              </a:buClr>
              <a:buSzPct val="100000"/>
              <a:tabLst/>
            </a:pPr>
            <a:endParaRPr lang="en-US" sz="1800" b="0" dirty="0" smtClean="0">
              <a:solidFill>
                <a:schemeClr val="tx1"/>
              </a:solidFill>
              <a:latin typeface="Times New Roman" pitchFamily="16" charset="0"/>
              <a:cs typeface="Arial" charset="0"/>
            </a:endParaRPr>
          </a:p>
          <a:p>
            <a:pPr marL="0" marR="0" indent="0" algn="l" defTabSz="449263" rtl="0" eaLnBrk="1" fontAlgn="base" latinLnBrk="0" hangingPunct="1">
              <a:lnSpc>
                <a:spcPct val="100000"/>
              </a:lnSpc>
              <a:spcBef>
                <a:spcPct val="0"/>
              </a:spcBef>
              <a:spcAft>
                <a:spcPct val="0"/>
              </a:spcAft>
              <a:buClr>
                <a:srgbClr val="000000"/>
              </a:buClr>
              <a:buSzPct val="100000"/>
              <a:tabLst/>
            </a:pPr>
            <a:endParaRPr kumimoji="0" lang="ru-RU" sz="1800" b="0" i="0" u="none" strike="noStrike" cap="none" normalizeH="0" dirty="0" smtClean="0">
              <a:ln>
                <a:noFill/>
              </a:ln>
              <a:solidFill>
                <a:schemeClr val="tx1"/>
              </a:solidFill>
              <a:effectLst/>
              <a:latin typeface="Times New Roman" pitchFamily="16" charset="0"/>
              <a:cs typeface="Arial" charset="0"/>
            </a:endParaRPr>
          </a:p>
        </p:txBody>
      </p:sp>
      <p:sp>
        <p:nvSpPr>
          <p:cNvPr id="13" name="TextBox 12"/>
          <p:cNvSpPr txBox="1"/>
          <p:nvPr/>
        </p:nvSpPr>
        <p:spPr>
          <a:xfrm>
            <a:off x="6705600" y="4419600"/>
            <a:ext cx="1981200" cy="523220"/>
          </a:xfrm>
          <a:prstGeom prst="rect">
            <a:avLst/>
          </a:prstGeom>
          <a:noFill/>
        </p:spPr>
        <p:txBody>
          <a:bodyPr wrap="square" rtlCol="0">
            <a:spAutoFit/>
          </a:bodyPr>
          <a:lstStyle/>
          <a:p>
            <a:r>
              <a:rPr lang="en-US" dirty="0" smtClean="0">
                <a:solidFill>
                  <a:schemeClr val="tx1"/>
                </a:solidFill>
              </a:rPr>
              <a:t> </a:t>
            </a:r>
            <a:endParaRPr lang="ru-RU" dirty="0">
              <a:solidFill>
                <a:schemeClr val="tx1"/>
              </a:solidFill>
            </a:endParaRPr>
          </a:p>
        </p:txBody>
      </p:sp>
      <p:pic>
        <p:nvPicPr>
          <p:cNvPr id="53250" name="Picture 2"/>
          <p:cNvPicPr>
            <a:picLocks noChangeAspect="1" noChangeArrowheads="1"/>
          </p:cNvPicPr>
          <p:nvPr/>
        </p:nvPicPr>
        <p:blipFill>
          <a:blip r:embed="rId2" cstate="print"/>
          <a:srcRect/>
          <a:stretch>
            <a:fillRect/>
          </a:stretch>
        </p:blipFill>
        <p:spPr bwMode="auto">
          <a:xfrm>
            <a:off x="990600" y="1371600"/>
            <a:ext cx="7315200" cy="4419600"/>
          </a:xfrm>
          <a:prstGeom prst="rect">
            <a:avLst/>
          </a:prstGeom>
          <a:noFill/>
          <a:ln w="9525">
            <a:noFill/>
            <a:miter lim="800000"/>
            <a:headEnd/>
            <a:tailEnd/>
          </a:ln>
        </p:spPr>
      </p:pic>
      <p:sp>
        <p:nvSpPr>
          <p:cNvPr id="12" name="Прямоугольник 11"/>
          <p:cNvSpPr/>
          <p:nvPr/>
        </p:nvSpPr>
        <p:spPr>
          <a:xfrm>
            <a:off x="5943600" y="4876800"/>
            <a:ext cx="2667000" cy="523220"/>
          </a:xfrm>
          <a:prstGeom prst="rect">
            <a:avLst/>
          </a:prstGeom>
        </p:spPr>
        <p:txBody>
          <a:bodyPr wrap="square">
            <a:spAutoFit/>
          </a:bodyPr>
          <a:lstStyle/>
          <a:p>
            <a:pPr lvl="1"/>
            <a:r>
              <a:rPr lang="en-US" dirty="0" smtClean="0">
                <a:solidFill>
                  <a:srgbClr val="FF0000"/>
                </a:solidFill>
              </a:rPr>
              <a:t>0.6 </a:t>
            </a:r>
            <a:r>
              <a:rPr lang="en-US" dirty="0" err="1" smtClean="0">
                <a:solidFill>
                  <a:srgbClr val="FF0000"/>
                </a:solidFill>
              </a:rPr>
              <a:t>GeV</a:t>
            </a:r>
            <a:r>
              <a:rPr lang="en-US" dirty="0" smtClean="0">
                <a:solidFill>
                  <a:srgbClr val="FF0000"/>
                </a:solidFill>
              </a:rPr>
              <a:t>/n</a:t>
            </a:r>
            <a:endParaRPr lang="ru-RU" dirty="0">
              <a:solidFill>
                <a:srgbClr val="FF0000"/>
              </a:solidFill>
            </a:endParaRPr>
          </a:p>
        </p:txBody>
      </p:sp>
      <p:sp>
        <p:nvSpPr>
          <p:cNvPr id="14" name="TextBox 13"/>
          <p:cNvSpPr txBox="1"/>
          <p:nvPr/>
        </p:nvSpPr>
        <p:spPr>
          <a:xfrm>
            <a:off x="2209800" y="1295400"/>
            <a:ext cx="385042" cy="523220"/>
          </a:xfrm>
          <a:prstGeom prst="rect">
            <a:avLst/>
          </a:prstGeom>
          <a:noFill/>
        </p:spPr>
        <p:txBody>
          <a:bodyPr wrap="none" rtlCol="0">
            <a:spAutoFit/>
          </a:bodyPr>
          <a:lstStyle/>
          <a:p>
            <a:r>
              <a:rPr lang="en-US" dirty="0" smtClean="0">
                <a:solidFill>
                  <a:srgbClr val="FF0000"/>
                </a:solidFill>
              </a:rPr>
              <a:t>p</a:t>
            </a:r>
            <a:endParaRPr lang="ru-RU" dirty="0">
              <a:solidFill>
                <a:srgbClr val="FF0000"/>
              </a:solidFill>
            </a:endParaRPr>
          </a:p>
        </p:txBody>
      </p:sp>
      <p:sp>
        <p:nvSpPr>
          <p:cNvPr id="15" name="Прямоугольник 14"/>
          <p:cNvSpPr/>
          <p:nvPr/>
        </p:nvSpPr>
        <p:spPr>
          <a:xfrm>
            <a:off x="2895600" y="1371600"/>
            <a:ext cx="385042" cy="523220"/>
          </a:xfrm>
          <a:prstGeom prst="rect">
            <a:avLst/>
          </a:prstGeom>
        </p:spPr>
        <p:txBody>
          <a:bodyPr wrap="none">
            <a:spAutoFit/>
          </a:bodyPr>
          <a:lstStyle/>
          <a:p>
            <a:r>
              <a:rPr lang="en-US" dirty="0" smtClean="0">
                <a:solidFill>
                  <a:srgbClr val="00B050"/>
                </a:solidFill>
              </a:rPr>
              <a:t>d</a:t>
            </a:r>
            <a:endParaRPr lang="ru-RU" dirty="0">
              <a:solidFill>
                <a:srgbClr val="00B050"/>
              </a:solidFill>
            </a:endParaRPr>
          </a:p>
        </p:txBody>
      </p:sp>
      <p:sp>
        <p:nvSpPr>
          <p:cNvPr id="16" name="Прямоугольник 15"/>
          <p:cNvSpPr/>
          <p:nvPr/>
        </p:nvSpPr>
        <p:spPr>
          <a:xfrm>
            <a:off x="3733800" y="1371600"/>
            <a:ext cx="920445" cy="523220"/>
          </a:xfrm>
          <a:prstGeom prst="rect">
            <a:avLst/>
          </a:prstGeom>
        </p:spPr>
        <p:txBody>
          <a:bodyPr wrap="none">
            <a:spAutoFit/>
          </a:bodyPr>
          <a:lstStyle/>
          <a:p>
            <a:r>
              <a:rPr lang="en-US" dirty="0" smtClean="0">
                <a:solidFill>
                  <a:srgbClr val="996633"/>
                </a:solidFill>
              </a:rPr>
              <a:t>t,</a:t>
            </a:r>
            <a:r>
              <a:rPr lang="en-US" sz="2000" dirty="0" smtClean="0">
                <a:solidFill>
                  <a:srgbClr val="FF00FF"/>
                </a:solidFill>
              </a:rPr>
              <a:t>He-3</a:t>
            </a:r>
            <a:endParaRPr lang="ru-RU" sz="2000" dirty="0">
              <a:solidFill>
                <a:srgbClr val="FF00FF"/>
              </a:solidFill>
            </a:endParaRPr>
          </a:p>
        </p:txBody>
      </p:sp>
      <p:sp>
        <p:nvSpPr>
          <p:cNvPr id="17" name="Прямоугольник 16"/>
          <p:cNvSpPr/>
          <p:nvPr/>
        </p:nvSpPr>
        <p:spPr>
          <a:xfrm>
            <a:off x="4800600" y="1447800"/>
            <a:ext cx="710451" cy="400110"/>
          </a:xfrm>
          <a:prstGeom prst="rect">
            <a:avLst/>
          </a:prstGeom>
        </p:spPr>
        <p:txBody>
          <a:bodyPr wrap="none">
            <a:spAutoFit/>
          </a:bodyPr>
          <a:lstStyle/>
          <a:p>
            <a:r>
              <a:rPr lang="en-US" sz="2000" dirty="0" smtClean="0">
                <a:solidFill>
                  <a:schemeClr val="tx1"/>
                </a:solidFill>
              </a:rPr>
              <a:t>He-4</a:t>
            </a:r>
            <a:endParaRPr lang="ru-RU" sz="2000" dirty="0">
              <a:solidFill>
                <a:schemeClr val="tx1"/>
              </a:solidFill>
            </a:endParaRPr>
          </a:p>
        </p:txBody>
      </p:sp>
      <p:sp>
        <p:nvSpPr>
          <p:cNvPr id="18" name="Прямоугольник 17"/>
          <p:cNvSpPr/>
          <p:nvPr/>
        </p:nvSpPr>
        <p:spPr>
          <a:xfrm>
            <a:off x="6781800" y="2819400"/>
            <a:ext cx="710451" cy="400110"/>
          </a:xfrm>
          <a:prstGeom prst="rect">
            <a:avLst/>
          </a:prstGeom>
        </p:spPr>
        <p:txBody>
          <a:bodyPr wrap="none">
            <a:spAutoFit/>
          </a:bodyPr>
          <a:lstStyle/>
          <a:p>
            <a:r>
              <a:rPr lang="en-US" sz="2000" dirty="0" smtClean="0">
                <a:solidFill>
                  <a:srgbClr val="00B0F0"/>
                </a:solidFill>
              </a:rPr>
              <a:t>He-6</a:t>
            </a:r>
            <a:endParaRPr lang="ru-RU" sz="2000"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830941"/>
            <a:ext cx="8534400" cy="5628337"/>
          </a:xfrm>
          <a:prstGeom prst="rect">
            <a:avLst/>
          </a:prstGeom>
          <a:noFill/>
          <a:ln w="9525">
            <a:noFill/>
            <a:round/>
            <a:headEnd/>
            <a:tailEnd/>
          </a:ln>
        </p:spPr>
        <p:txBody>
          <a:bodyPr wrap="square" lIns="90000" tIns="46800" rIns="90000" bIns="46800">
            <a:spAutoFit/>
          </a:bodyPr>
          <a:lstStyle/>
          <a:p>
            <a: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400" b="0" dirty="0">
              <a:solidFill>
                <a:srgbClr val="00000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2400" b="0" dirty="0" smtClean="0">
                <a:solidFill>
                  <a:srgbClr val="0070C0"/>
                </a:solidFill>
              </a:rPr>
              <a:t>Proton momentum spectra from </a:t>
            </a:r>
            <a:r>
              <a:rPr lang="en-US" sz="2400" b="0" baseline="30000" dirty="0" smtClean="0">
                <a:solidFill>
                  <a:srgbClr val="0070C0"/>
                </a:solidFill>
              </a:rPr>
              <a:t>12</a:t>
            </a:r>
            <a:r>
              <a:rPr lang="en-US" sz="2400" b="0" dirty="0" smtClean="0">
                <a:solidFill>
                  <a:srgbClr val="0070C0"/>
                </a:solidFill>
              </a:rPr>
              <a:t>C fragmentation have been analyzed in two approaches. </a:t>
            </a:r>
            <a:endParaRPr lang="en-US" sz="2400" b="0" dirty="0">
              <a:solidFill>
                <a:srgbClr val="0070C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000" b="0" dirty="0">
              <a:solidFill>
                <a:srgbClr val="0070C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2400" b="0" dirty="0" smtClean="0">
                <a:solidFill>
                  <a:srgbClr val="0070C0"/>
                </a:solidFill>
              </a:rPr>
              <a:t>1) Multi-quark cluster model with fragmentation functions calculated in QGSM gives reasonable description of cumulative proton spectra in wide energy range. This analysis have  been published in </a:t>
            </a:r>
            <a:r>
              <a:rPr lang="ru-RU" sz="2000" b="0" dirty="0" smtClean="0">
                <a:solidFill>
                  <a:srgbClr val="FF0000"/>
                </a:solidFill>
              </a:rPr>
              <a:t>JETP </a:t>
            </a:r>
            <a:r>
              <a:rPr lang="ru-RU" sz="2000" b="0" dirty="0" err="1" smtClean="0">
                <a:solidFill>
                  <a:srgbClr val="FF0000"/>
                </a:solidFill>
              </a:rPr>
              <a:t>Lett</a:t>
            </a:r>
            <a:r>
              <a:rPr lang="ru-RU" sz="2000" b="0" dirty="0" smtClean="0">
                <a:solidFill>
                  <a:srgbClr val="FF0000"/>
                </a:solidFill>
              </a:rPr>
              <a:t>. 97 (2013) 439</a:t>
            </a:r>
            <a:endParaRPr lang="en-US" sz="2000" b="0" dirty="0">
              <a:solidFill>
                <a:srgbClr val="FF000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000" b="0" dirty="0">
              <a:solidFill>
                <a:srgbClr val="0070C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2400" b="0" dirty="0" smtClean="0">
                <a:solidFill>
                  <a:srgbClr val="0070C0"/>
                </a:solidFill>
              </a:rPr>
              <a:t>2) Predictions of four models of ion-ion interactions (QMD, BC, LAQGSM, SHIELD-HIT) have been compared to the data. In the region of fragmentation peak all models give reasonable description of the data but in high momentum region they differ from each other  up to few orders of magnitude. Best description of the data in this region gives SHIELD-HIT and BC. Production of H and He isotopes have been compared to </a:t>
            </a:r>
            <a:r>
              <a:rPr lang="en-US" sz="2400" b="0" smtClean="0">
                <a:solidFill>
                  <a:srgbClr val="0070C0"/>
                </a:solidFill>
              </a:rPr>
              <a:t>the data.</a:t>
            </a:r>
            <a:endParaRPr lang="en-US" sz="2400" b="0" dirty="0" smtClean="0">
              <a:solidFill>
                <a:srgbClr val="0070C0"/>
              </a:solidFill>
            </a:endParaRPr>
          </a:p>
          <a:p>
            <a:pPr marL="457200" indent="-457200" algn="just">
              <a:lnSpc>
                <a:spcPct val="90000"/>
              </a:lnSpc>
              <a:buClr>
                <a:srgbClr val="FF9900"/>
              </a:buClr>
              <a:buSzPct val="120000"/>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000" b="0" dirty="0">
              <a:solidFill>
                <a:srgbClr val="0070C0"/>
              </a:solidFill>
            </a:endParaRPr>
          </a:p>
          <a:p>
            <a:pPr marL="457200" indent="-457200" algn="just">
              <a:lnSpc>
                <a:spcPct val="90000"/>
              </a:lnSpc>
              <a:buClr>
                <a:srgbClr val="FF9900"/>
              </a:buClr>
              <a:buSzPct val="12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800" b="0" dirty="0" smtClean="0">
                <a:solidFill>
                  <a:schemeClr val="tx1"/>
                </a:solidFill>
              </a:rPr>
              <a:t>      </a:t>
            </a:r>
            <a:endParaRPr lang="en-US" sz="2400" b="0" dirty="0">
              <a:solidFill>
                <a:srgbClr val="000000"/>
              </a:solidFill>
            </a:endParaRPr>
          </a:p>
        </p:txBody>
      </p:sp>
      <p:sp>
        <p:nvSpPr>
          <p:cNvPr id="3686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66FF"/>
                </a:solidFill>
              </a:rPr>
              <a:t>Conclusion</a:t>
            </a: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1"/>
          <p:cNvSpPr>
            <a:spLocks noChangeArrowheads="1"/>
          </p:cNvSpPr>
          <p:nvPr/>
        </p:nvSpPr>
        <p:spPr bwMode="auto">
          <a:xfrm>
            <a:off x="1187450" y="2133600"/>
            <a:ext cx="6840538" cy="1828800"/>
          </a:xfrm>
          <a:prstGeom prst="ellipse">
            <a:avLst/>
          </a:prstGeom>
          <a:gradFill rotWithShape="0">
            <a:gsLst>
              <a:gs pos="0">
                <a:srgbClr val="DDFAED"/>
              </a:gs>
              <a:gs pos="100000">
                <a:srgbClr val="00B0F0"/>
              </a:gs>
            </a:gsLst>
            <a:lin ang="5400000" scaled="1"/>
          </a:gradFill>
          <a:ln w="9360">
            <a:solidFill>
              <a:srgbClr val="4D4D4D"/>
            </a:solidFill>
            <a:miter lim="800000"/>
            <a:headEnd/>
            <a:tailEnd/>
          </a:ln>
        </p:spPr>
        <p:txBody>
          <a:bodyPr wrap="none" anchor="ctr"/>
          <a:lstStyle/>
          <a:p>
            <a:endParaRPr lang="en-US"/>
          </a:p>
        </p:txBody>
      </p:sp>
      <p:graphicFrame>
        <p:nvGraphicFramePr>
          <p:cNvPr id="1026" name="Object 2"/>
          <p:cNvGraphicFramePr>
            <a:graphicFrameLocks noChangeAspect="1"/>
          </p:cNvGraphicFramePr>
          <p:nvPr/>
        </p:nvGraphicFramePr>
        <p:xfrm>
          <a:off x="4514850" y="3321050"/>
          <a:ext cx="112713" cy="214313"/>
        </p:xfrm>
        <a:graphic>
          <a:graphicData uri="http://schemas.openxmlformats.org/presentationml/2006/ole">
            <p:oleObj spid="_x0000_s1026" r:id="rId4" imgW="72720" imgH="173520" progId="Equation.3">
              <p:embed/>
            </p:oleObj>
          </a:graphicData>
        </a:graphic>
      </p:graphicFrame>
      <p:sp>
        <p:nvSpPr>
          <p:cNvPr id="1028" name="Text Box 3"/>
          <p:cNvSpPr txBox="1">
            <a:spLocks noChangeArrowheads="1"/>
          </p:cNvSpPr>
          <p:nvPr/>
        </p:nvSpPr>
        <p:spPr bwMode="auto">
          <a:xfrm>
            <a:off x="2247900" y="2420938"/>
            <a:ext cx="4859338" cy="119062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200" b="0">
                <a:solidFill>
                  <a:srgbClr val="0000FF"/>
                </a:solidFill>
                <a:latin typeface="Arial" charset="0"/>
              </a:rPr>
              <a:t>Thank You</a:t>
            </a: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285750" y="952500"/>
            <a:ext cx="5832475" cy="5545138"/>
          </a:xfrm>
          <a:prstGeom prst="rect">
            <a:avLst/>
          </a:prstGeom>
          <a:noFill/>
          <a:ln w="9525">
            <a:noFill/>
            <a:round/>
            <a:headEnd/>
            <a:tailEnd/>
          </a:ln>
        </p:spPr>
      </p:pic>
      <p:sp>
        <p:nvSpPr>
          <p:cNvPr id="22531" name="Rectangle 3"/>
          <p:cNvSpPr>
            <a:spLocks noChangeArrowheads="1"/>
          </p:cNvSpPr>
          <p:nvPr/>
        </p:nvSpPr>
        <p:spPr bwMode="auto">
          <a:xfrm>
            <a:off x="5486400" y="857250"/>
            <a:ext cx="3324225" cy="709613"/>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a:solidFill>
                  <a:srgbClr val="00B0F0"/>
                </a:solidFill>
              </a:rPr>
              <a:t>TWAC= TeraWatt Accumulator  Complex  </a:t>
            </a:r>
          </a:p>
        </p:txBody>
      </p:sp>
      <p:sp>
        <p:nvSpPr>
          <p:cNvPr id="22532" name="Rectangle 4"/>
          <p:cNvSpPr>
            <a:spLocks noChangeArrowheads="1"/>
          </p:cNvSpPr>
          <p:nvPr/>
        </p:nvSpPr>
        <p:spPr bwMode="auto">
          <a:xfrm>
            <a:off x="695325" y="800100"/>
            <a:ext cx="2724150" cy="239713"/>
          </a:xfrm>
          <a:prstGeom prst="rect">
            <a:avLst/>
          </a:prstGeom>
          <a:noFill/>
          <a:ln w="9525">
            <a:noFill/>
            <a:round/>
            <a:headEnd/>
            <a:tailEnd/>
          </a:ln>
        </p:spPr>
        <p:txBody>
          <a:bodyPr lIns="90000" tIns="46800" rIns="90000" bIns="46800">
            <a:spAutoFit/>
          </a:bodyPr>
          <a:lstStyle/>
          <a:p>
            <a:pPr algn="ct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0000"/>
                </a:solidFill>
              </a:rPr>
              <a:t>Proton linac I</a:t>
            </a:r>
            <a:r>
              <a:rPr lang="en-US" sz="1200" b="0">
                <a:solidFill>
                  <a:srgbClr val="FF0000"/>
                </a:solidFill>
                <a:latin typeface="Symbol" pitchFamily="18" charset="2"/>
              </a:rPr>
              <a:t></a:t>
            </a:r>
            <a:r>
              <a:rPr lang="en-US" sz="1200" b="0">
                <a:solidFill>
                  <a:srgbClr val="FF0000"/>
                </a:solidFill>
              </a:rPr>
              <a:t>2,  25 MeV, 200 mA  </a:t>
            </a:r>
          </a:p>
        </p:txBody>
      </p:sp>
      <p:sp>
        <p:nvSpPr>
          <p:cNvPr id="22533" name="Rectangle 5"/>
          <p:cNvSpPr>
            <a:spLocks noChangeArrowheads="1"/>
          </p:cNvSpPr>
          <p:nvPr/>
        </p:nvSpPr>
        <p:spPr bwMode="auto">
          <a:xfrm>
            <a:off x="611188" y="1130300"/>
            <a:ext cx="1368425" cy="422275"/>
          </a:xfrm>
          <a:prstGeom prst="rect">
            <a:avLst/>
          </a:prstGeom>
          <a:noFill/>
          <a:ln w="9525">
            <a:noFill/>
            <a:round/>
            <a:headEnd/>
            <a:tailEnd/>
          </a:ln>
        </p:spPr>
        <p:txBody>
          <a:bodyPr lIns="90000" tIns="46800" rIns="90000" bIns="46800">
            <a:spAutoFit/>
          </a:bodyP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33CC"/>
                </a:solidFill>
              </a:rPr>
              <a:t>Ion linac  I</a:t>
            </a:r>
            <a:r>
              <a:rPr lang="en-US" sz="1200" b="0">
                <a:solidFill>
                  <a:srgbClr val="FF33CC"/>
                </a:solidFill>
                <a:latin typeface="Symbol" pitchFamily="18" charset="2"/>
              </a:rPr>
              <a:t></a:t>
            </a:r>
            <a:r>
              <a:rPr lang="en-US" sz="1200" b="0">
                <a:solidFill>
                  <a:srgbClr val="FF33CC"/>
                </a:solidFill>
              </a:rPr>
              <a:t>4,  </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33CC"/>
                </a:solidFill>
              </a:rPr>
              <a:t>7 MeV/n, 100 mA  </a:t>
            </a:r>
          </a:p>
        </p:txBody>
      </p:sp>
      <p:sp>
        <p:nvSpPr>
          <p:cNvPr id="22534" name="Rectangle 6"/>
          <p:cNvSpPr>
            <a:spLocks noChangeArrowheads="1"/>
          </p:cNvSpPr>
          <p:nvPr/>
        </p:nvSpPr>
        <p:spPr bwMode="auto">
          <a:xfrm>
            <a:off x="174625" y="1779588"/>
            <a:ext cx="1296988" cy="258762"/>
          </a:xfrm>
          <a:prstGeom prst="rect">
            <a:avLst/>
          </a:prstGeom>
          <a:noFill/>
          <a:ln w="9525">
            <a:noFill/>
            <a:round/>
            <a:headEnd/>
            <a:tailEnd/>
          </a:ln>
        </p:spPr>
        <p:txBody>
          <a:bodyPr lIns="90000" tIns="46800" rIns="90000" bIns="46800">
            <a:spAutoFit/>
          </a:bodyP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70C0"/>
                </a:solidFill>
              </a:rPr>
              <a:t>Ion laser source  </a:t>
            </a:r>
          </a:p>
        </p:txBody>
      </p:sp>
      <p:sp>
        <p:nvSpPr>
          <p:cNvPr id="22535" name="Rectangle 7"/>
          <p:cNvSpPr>
            <a:spLocks noChangeArrowheads="1"/>
          </p:cNvSpPr>
          <p:nvPr/>
        </p:nvSpPr>
        <p:spPr bwMode="auto">
          <a:xfrm>
            <a:off x="2339975" y="5949950"/>
            <a:ext cx="1295400" cy="385763"/>
          </a:xfrm>
          <a:prstGeom prst="rect">
            <a:avLst/>
          </a:prstGeom>
          <a:noFill/>
          <a:ln w="9525">
            <a:noFill/>
            <a:round/>
            <a:headEnd/>
            <a:tailEnd/>
          </a:ln>
        </p:spPr>
        <p:txBody>
          <a:bodyPr lIns="90000" tIns="46800" rIns="90000" bIns="46800">
            <a:spAutoFit/>
          </a:bodyPr>
          <a:lstStyle/>
          <a:p>
            <a:pPr algn="ct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0000"/>
                </a:solidFill>
              </a:rPr>
              <a:t>Ion linac I</a:t>
            </a:r>
            <a:r>
              <a:rPr lang="en-US" sz="1200" b="0">
                <a:solidFill>
                  <a:srgbClr val="FF0000"/>
                </a:solidFill>
                <a:latin typeface="Symbol" pitchFamily="18" charset="2"/>
              </a:rPr>
              <a:t></a:t>
            </a:r>
            <a:r>
              <a:rPr lang="en-US" sz="1200" b="0">
                <a:solidFill>
                  <a:srgbClr val="FF0000"/>
                </a:solidFill>
              </a:rPr>
              <a:t>3,</a:t>
            </a:r>
          </a:p>
          <a:p>
            <a:pP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0000"/>
                </a:solidFill>
              </a:rPr>
              <a:t>    1</a:t>
            </a:r>
            <a:r>
              <a:rPr lang="en-US" sz="1200" b="0">
                <a:solidFill>
                  <a:srgbClr val="FF0000"/>
                </a:solidFill>
                <a:latin typeface="Symbol" pitchFamily="18" charset="2"/>
              </a:rPr>
              <a:t></a:t>
            </a:r>
            <a:r>
              <a:rPr lang="en-US" sz="1200" b="0">
                <a:solidFill>
                  <a:srgbClr val="FF0000"/>
                </a:solidFill>
              </a:rPr>
              <a:t>2   MeV/n</a:t>
            </a:r>
          </a:p>
        </p:txBody>
      </p:sp>
      <p:sp>
        <p:nvSpPr>
          <p:cNvPr id="22536" name="Rectangle 8"/>
          <p:cNvSpPr>
            <a:spLocks noChangeArrowheads="1"/>
          </p:cNvSpPr>
          <p:nvPr/>
        </p:nvSpPr>
        <p:spPr bwMode="auto">
          <a:xfrm>
            <a:off x="4297363" y="4437063"/>
            <a:ext cx="1582737" cy="731837"/>
          </a:xfrm>
          <a:prstGeom prst="rect">
            <a:avLst/>
          </a:prstGeom>
          <a:noFill/>
          <a:ln w="9525">
            <a:noFill/>
            <a:round/>
            <a:headEnd/>
            <a:tailEnd/>
          </a:ln>
        </p:spPr>
        <p:txBody>
          <a:bodyPr lIns="90000" tIns="46800" rIns="90000" bIns="46800">
            <a:spAutoFit/>
          </a:bodyPr>
          <a:lstStyle/>
          <a:p>
            <a:pPr algn="just">
              <a:lnSpc>
                <a:spcPct val="7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Beams from internal target and slow extraction of protons and ions up to 10 GeV</a:t>
            </a:r>
          </a:p>
        </p:txBody>
      </p:sp>
      <p:sp>
        <p:nvSpPr>
          <p:cNvPr id="22537" name="Rectangle 9"/>
          <p:cNvSpPr>
            <a:spLocks noChangeArrowheads="1"/>
          </p:cNvSpPr>
          <p:nvPr/>
        </p:nvSpPr>
        <p:spPr bwMode="auto">
          <a:xfrm>
            <a:off x="4643438" y="2420938"/>
            <a:ext cx="1081087" cy="677862"/>
          </a:xfrm>
          <a:prstGeom prst="rect">
            <a:avLst/>
          </a:prstGeom>
          <a:noFill/>
          <a:ln w="9525">
            <a:noFill/>
            <a:round/>
            <a:headEnd/>
            <a:tailEnd/>
          </a:ln>
        </p:spPr>
        <p:txBody>
          <a:bodyPr lIns="90000" tIns="46800" rIns="90000" bIns="46800">
            <a:spAutoFit/>
          </a:bodyPr>
          <a:lstStyle/>
          <a:p>
            <a:pP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Proton and ion  beams from internal target</a:t>
            </a:r>
          </a:p>
        </p:txBody>
      </p:sp>
      <p:sp>
        <p:nvSpPr>
          <p:cNvPr id="22538" name="Rectangle 10"/>
          <p:cNvSpPr>
            <a:spLocks noChangeArrowheads="1"/>
          </p:cNvSpPr>
          <p:nvPr/>
        </p:nvSpPr>
        <p:spPr bwMode="auto">
          <a:xfrm>
            <a:off x="285750" y="4652963"/>
            <a:ext cx="1368425" cy="422275"/>
          </a:xfrm>
          <a:prstGeom prst="rect">
            <a:avLst/>
          </a:prstGeom>
          <a:noFill/>
          <a:ln w="9525">
            <a:noFill/>
            <a:round/>
            <a:headEnd/>
            <a:tailEnd/>
          </a:ln>
        </p:spPr>
        <p:txBody>
          <a:bodyPr lIns="90000" tIns="46800" rIns="90000" bIns="46800">
            <a:spAutoFit/>
          </a:bodyP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33CC"/>
                </a:solidFill>
              </a:rPr>
              <a:t>Fast extraction,  </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FF33CC"/>
                </a:solidFill>
              </a:rPr>
              <a:t>0.7 GeV/n  </a:t>
            </a:r>
          </a:p>
        </p:txBody>
      </p:sp>
      <p:sp>
        <p:nvSpPr>
          <p:cNvPr id="22539" name="Rectangle 11"/>
          <p:cNvSpPr>
            <a:spLocks noChangeArrowheads="1"/>
          </p:cNvSpPr>
          <p:nvPr/>
        </p:nvSpPr>
        <p:spPr bwMode="auto">
          <a:xfrm>
            <a:off x="228600" y="2852738"/>
            <a:ext cx="900113" cy="476250"/>
          </a:xfrm>
          <a:prstGeom prst="rect">
            <a:avLst/>
          </a:prstGeom>
          <a:noFill/>
          <a:ln w="9525">
            <a:noFill/>
            <a:round/>
            <a:headEnd/>
            <a:tailEnd/>
          </a:ln>
        </p:spPr>
        <p:txBody>
          <a:bodyPr lIns="90000" tIns="46800" rIns="90000" bIns="46800">
            <a:spAutoFit/>
          </a:bodyPr>
          <a:lstStyle/>
          <a:p>
            <a:pPr algn="ctr">
              <a:lnSpc>
                <a:spcPct val="7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Medicine </a:t>
            </a:r>
          </a:p>
          <a:p>
            <a:pPr algn="ctr">
              <a:lnSpc>
                <a:spcPct val="7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proton     beam</a:t>
            </a:r>
          </a:p>
        </p:txBody>
      </p:sp>
      <p:sp>
        <p:nvSpPr>
          <p:cNvPr id="22540" name="Rectangle 12"/>
          <p:cNvSpPr>
            <a:spLocks noChangeArrowheads="1"/>
          </p:cNvSpPr>
          <p:nvPr/>
        </p:nvSpPr>
        <p:spPr bwMode="auto">
          <a:xfrm>
            <a:off x="2124075" y="4691063"/>
            <a:ext cx="1439863" cy="220662"/>
          </a:xfrm>
          <a:prstGeom prst="rect">
            <a:avLst/>
          </a:prstGeom>
          <a:noFill/>
          <a:ln w="9525">
            <a:noFill/>
            <a:round/>
            <a:headEnd/>
            <a:tailEnd/>
          </a:ln>
        </p:spPr>
        <p:txBody>
          <a:bodyPr lIns="90000" tIns="46800" rIns="90000" bIns="46800">
            <a:spAutoFit/>
          </a:bodyPr>
          <a:lstStyle/>
          <a:p>
            <a:pPr algn="ctr">
              <a:lnSpc>
                <a:spcPct val="7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Multiple injection</a:t>
            </a:r>
          </a:p>
        </p:txBody>
      </p:sp>
      <p:sp>
        <p:nvSpPr>
          <p:cNvPr id="22541" name="Rectangle 13"/>
          <p:cNvSpPr>
            <a:spLocks noChangeArrowheads="1"/>
          </p:cNvSpPr>
          <p:nvPr/>
        </p:nvSpPr>
        <p:spPr bwMode="auto">
          <a:xfrm>
            <a:off x="2276475" y="5289550"/>
            <a:ext cx="1223963" cy="422275"/>
          </a:xfrm>
          <a:prstGeom prst="rect">
            <a:avLst/>
          </a:prstGeom>
          <a:noFill/>
          <a:ln w="9525">
            <a:noFill/>
            <a:round/>
            <a:headEnd/>
            <a:tailEnd/>
          </a:ln>
        </p:spPr>
        <p:txBody>
          <a:bodyPr lIns="90000" tIns="46800" rIns="90000" bIns="46800">
            <a:spAutoFit/>
          </a:bodyP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70C0"/>
                </a:solidFill>
              </a:rPr>
              <a:t>Ion beam</a:t>
            </a:r>
          </a:p>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70C0"/>
                </a:solidFill>
              </a:rPr>
              <a:t>injection line</a:t>
            </a:r>
          </a:p>
        </p:txBody>
      </p:sp>
      <p:sp>
        <p:nvSpPr>
          <p:cNvPr id="22542" name="Rectangle 14"/>
          <p:cNvSpPr>
            <a:spLocks noChangeArrowheads="1"/>
          </p:cNvSpPr>
          <p:nvPr/>
        </p:nvSpPr>
        <p:spPr bwMode="auto">
          <a:xfrm>
            <a:off x="971550" y="5732463"/>
            <a:ext cx="1296988" cy="258762"/>
          </a:xfrm>
          <a:prstGeom prst="rect">
            <a:avLst/>
          </a:prstGeom>
          <a:noFill/>
          <a:ln w="9525">
            <a:noFill/>
            <a:round/>
            <a:headEnd/>
            <a:tailEnd/>
          </a:ln>
        </p:spPr>
        <p:txBody>
          <a:bodyPr lIns="90000" tIns="46800" rIns="90000" bIns="46800">
            <a:spAutoFit/>
          </a:bodyP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70C0"/>
                </a:solidFill>
              </a:rPr>
              <a:t>Ion laser source  </a:t>
            </a:r>
          </a:p>
        </p:txBody>
      </p:sp>
      <p:sp>
        <p:nvSpPr>
          <p:cNvPr id="22543" name="Rectangle 15"/>
          <p:cNvSpPr>
            <a:spLocks noChangeArrowheads="1"/>
          </p:cNvSpPr>
          <p:nvPr/>
        </p:nvSpPr>
        <p:spPr bwMode="auto">
          <a:xfrm>
            <a:off x="1835150" y="2024063"/>
            <a:ext cx="2089150" cy="550862"/>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99FF"/>
                </a:solidFill>
              </a:rPr>
              <a:t>Booster synchrotron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99FF"/>
                </a:solidFill>
              </a:rPr>
              <a:t>20 Hz, 1 GeV/n  </a:t>
            </a:r>
          </a:p>
        </p:txBody>
      </p:sp>
      <p:sp>
        <p:nvSpPr>
          <p:cNvPr id="22544" name="Text Box 16"/>
          <p:cNvSpPr txBox="1">
            <a:spLocks noChangeArrowheads="1"/>
          </p:cNvSpPr>
          <p:nvPr/>
        </p:nvSpPr>
        <p:spPr bwMode="auto">
          <a:xfrm>
            <a:off x="6143625" y="2573338"/>
            <a:ext cx="2447925" cy="4194175"/>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000" b="0" u="sng">
              <a:solidFill>
                <a:srgbClr val="0000FF"/>
              </a:solidFill>
            </a:endParaRP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Proton acceleration :</a:t>
            </a:r>
          </a:p>
          <a:p>
            <a:pPr algn="ct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50 </a:t>
            </a:r>
            <a:r>
              <a:rPr lang="en-US" sz="1800" b="0">
                <a:solidFill>
                  <a:srgbClr val="000000"/>
                </a:solidFill>
                <a:latin typeface="Symbol" pitchFamily="18" charset="2"/>
              </a:rPr>
              <a:t></a:t>
            </a:r>
            <a:r>
              <a:rPr lang="en-US" sz="1800" b="0">
                <a:solidFill>
                  <a:srgbClr val="000000"/>
                </a:solidFill>
              </a:rPr>
              <a:t> 10000 MeV</a:t>
            </a: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Ion acceleration :</a:t>
            </a:r>
          </a:p>
          <a:p>
            <a:pPr algn="ct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up to 4 GeV/nucleon</a:t>
            </a: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Ion accumulation :</a:t>
            </a:r>
          </a:p>
          <a:p>
            <a:pPr algn="ct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up to 700 MeV/nucleon</a:t>
            </a: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Accelerating ions : </a:t>
            </a:r>
          </a:p>
          <a:p>
            <a:pPr algn="ct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up to  </a:t>
            </a:r>
            <a:r>
              <a:rPr lang="en-US" sz="1800" b="0" baseline="30000">
                <a:solidFill>
                  <a:srgbClr val="0000FF"/>
                </a:solidFill>
              </a:rPr>
              <a:t>56</a:t>
            </a:r>
            <a:r>
              <a:rPr lang="en-US" sz="1800" b="0">
                <a:solidFill>
                  <a:srgbClr val="0000FF"/>
                </a:solidFill>
              </a:rPr>
              <a:t>Fe</a:t>
            </a: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Typical intensity :</a:t>
            </a:r>
          </a:p>
          <a:p>
            <a:pPr algn="ct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10</a:t>
            </a:r>
            <a:r>
              <a:rPr lang="en-US" sz="1800" b="0" baseline="30000">
                <a:solidFill>
                  <a:srgbClr val="000000"/>
                </a:solidFill>
              </a:rPr>
              <a:t>11  </a:t>
            </a:r>
            <a:r>
              <a:rPr lang="en-US" sz="1800" b="0">
                <a:solidFill>
                  <a:srgbClr val="000000"/>
                </a:solidFill>
              </a:rPr>
              <a:t>nucleons  / s</a:t>
            </a:r>
          </a:p>
        </p:txBody>
      </p:sp>
      <p:sp>
        <p:nvSpPr>
          <p:cNvPr id="22545" name="Rectangle 17"/>
          <p:cNvSpPr>
            <a:spLocks noChangeArrowheads="1"/>
          </p:cNvSpPr>
          <p:nvPr/>
        </p:nvSpPr>
        <p:spPr bwMode="auto">
          <a:xfrm>
            <a:off x="5940425" y="1997075"/>
            <a:ext cx="2952750" cy="371475"/>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CC6600"/>
                </a:solidFill>
              </a:rPr>
              <a:t>TWAC current parameters</a:t>
            </a:r>
          </a:p>
        </p:txBody>
      </p:sp>
      <p:sp>
        <p:nvSpPr>
          <p:cNvPr id="22546" name="Rectangle 18"/>
          <p:cNvSpPr>
            <a:spLocks noChangeArrowheads="1"/>
          </p:cNvSpPr>
          <p:nvPr/>
        </p:nvSpPr>
        <p:spPr bwMode="auto">
          <a:xfrm>
            <a:off x="349250" y="2301875"/>
            <a:ext cx="935038" cy="349250"/>
          </a:xfrm>
          <a:prstGeom prst="rect">
            <a:avLst/>
          </a:prstGeom>
          <a:noFill/>
          <a:ln w="9525">
            <a:noFill/>
            <a:round/>
            <a:headEnd/>
            <a:tailEnd/>
          </a:ln>
        </p:spPr>
        <p:txBody>
          <a:bodyPr lIns="90000" tIns="46800" rIns="90000" bIns="46800">
            <a:spAutoFit/>
          </a:bodyPr>
          <a:lstStyle/>
          <a:p>
            <a:pPr>
              <a:lnSpc>
                <a:spcPct val="7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Medicine </a:t>
            </a:r>
          </a:p>
          <a:p>
            <a:pPr>
              <a:lnSpc>
                <a:spcPct val="7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0">
                <a:solidFill>
                  <a:srgbClr val="000000"/>
                </a:solidFill>
              </a:rPr>
              <a:t>ion beam</a:t>
            </a:r>
          </a:p>
        </p:txBody>
      </p:sp>
      <p:sp>
        <p:nvSpPr>
          <p:cNvPr id="22547" name="Text Box 19"/>
          <p:cNvSpPr txBox="1">
            <a:spLocks noChangeArrowheads="1"/>
          </p:cNvSpPr>
          <p:nvPr/>
        </p:nvSpPr>
        <p:spPr bwMode="auto">
          <a:xfrm>
            <a:off x="4284663" y="1844675"/>
            <a:ext cx="1727200" cy="306388"/>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FF"/>
                </a:solidFill>
              </a:rPr>
              <a:t>Experimental Hall</a:t>
            </a:r>
          </a:p>
        </p:txBody>
      </p:sp>
      <p:sp>
        <p:nvSpPr>
          <p:cNvPr id="22548" name="Text Box 20"/>
          <p:cNvSpPr txBox="1">
            <a:spLocks noChangeArrowheads="1"/>
          </p:cNvSpPr>
          <p:nvPr/>
        </p:nvSpPr>
        <p:spPr bwMode="auto">
          <a:xfrm>
            <a:off x="4643438" y="3933825"/>
            <a:ext cx="1223962" cy="52070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FF"/>
                </a:solidFill>
              </a:rPr>
              <a:t>Beamline 313 (FRAGM)</a:t>
            </a:r>
          </a:p>
        </p:txBody>
      </p:sp>
      <p:sp>
        <p:nvSpPr>
          <p:cNvPr id="22549" name="Text Box 21"/>
          <p:cNvSpPr txBox="1">
            <a:spLocks noChangeArrowheads="1"/>
          </p:cNvSpPr>
          <p:nvPr/>
        </p:nvSpPr>
        <p:spPr bwMode="auto">
          <a:xfrm>
            <a:off x="3795713" y="823913"/>
            <a:ext cx="1785937" cy="398462"/>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a:solidFill>
                  <a:srgbClr val="00CC00"/>
                </a:solidFill>
              </a:rPr>
              <a:t>Main ring</a:t>
            </a:r>
          </a:p>
        </p:txBody>
      </p:sp>
      <p:cxnSp>
        <p:nvCxnSpPr>
          <p:cNvPr id="22550" name="AutoShape 22"/>
          <p:cNvCxnSpPr>
            <a:cxnSpLocks noChangeShapeType="1"/>
          </p:cNvCxnSpPr>
          <p:nvPr/>
        </p:nvCxnSpPr>
        <p:spPr bwMode="auto">
          <a:xfrm flipH="1">
            <a:off x="3214688" y="1216025"/>
            <a:ext cx="571500" cy="214313"/>
          </a:xfrm>
          <a:prstGeom prst="straightConnector1">
            <a:avLst/>
          </a:prstGeom>
          <a:noFill/>
          <a:ln w="9525">
            <a:noFill/>
            <a:round/>
            <a:headEnd/>
            <a:tailEnd/>
          </a:ln>
        </p:spPr>
      </p:cxnSp>
      <p:cxnSp>
        <p:nvCxnSpPr>
          <p:cNvPr id="22551" name="AutoShape 23"/>
          <p:cNvCxnSpPr>
            <a:cxnSpLocks noChangeShapeType="1"/>
          </p:cNvCxnSpPr>
          <p:nvPr/>
        </p:nvCxnSpPr>
        <p:spPr bwMode="auto">
          <a:xfrm flipH="1">
            <a:off x="3644900" y="1144588"/>
            <a:ext cx="357188" cy="288925"/>
          </a:xfrm>
          <a:prstGeom prst="straightConnector1">
            <a:avLst/>
          </a:prstGeom>
          <a:noFill/>
          <a:ln w="9525">
            <a:noFill/>
            <a:round/>
            <a:headEnd/>
            <a:tailEnd/>
          </a:ln>
        </p:spPr>
      </p:cxnSp>
      <p:cxnSp>
        <p:nvCxnSpPr>
          <p:cNvPr id="22552" name="AutoShape 24"/>
          <p:cNvCxnSpPr>
            <a:cxnSpLocks noChangeShapeType="1"/>
          </p:cNvCxnSpPr>
          <p:nvPr/>
        </p:nvCxnSpPr>
        <p:spPr bwMode="auto">
          <a:xfrm flipH="1">
            <a:off x="139700" y="5716588"/>
            <a:ext cx="360363" cy="3175"/>
          </a:xfrm>
          <a:prstGeom prst="straightConnector1">
            <a:avLst/>
          </a:prstGeom>
          <a:noFill/>
          <a:ln w="9525">
            <a:noFill/>
            <a:round/>
            <a:headEnd/>
            <a:tailEnd/>
          </a:ln>
        </p:spPr>
      </p:cxnSp>
      <p:cxnSp>
        <p:nvCxnSpPr>
          <p:cNvPr id="22553" name="AutoShape 25"/>
          <p:cNvCxnSpPr>
            <a:cxnSpLocks noChangeShapeType="1"/>
          </p:cNvCxnSpPr>
          <p:nvPr/>
        </p:nvCxnSpPr>
        <p:spPr bwMode="auto">
          <a:xfrm flipH="1" flipV="1">
            <a:off x="-998538" y="5789613"/>
            <a:ext cx="642938" cy="214312"/>
          </a:xfrm>
          <a:prstGeom prst="straightConnector1">
            <a:avLst/>
          </a:prstGeom>
          <a:noFill/>
          <a:ln w="9525">
            <a:noFill/>
            <a:round/>
            <a:headEnd/>
            <a:tailEnd/>
          </a:ln>
        </p:spPr>
      </p:cxnSp>
      <p:cxnSp>
        <p:nvCxnSpPr>
          <p:cNvPr id="22554" name="AutoShape 26"/>
          <p:cNvCxnSpPr>
            <a:cxnSpLocks noChangeShapeType="1"/>
          </p:cNvCxnSpPr>
          <p:nvPr/>
        </p:nvCxnSpPr>
        <p:spPr bwMode="auto">
          <a:xfrm flipH="1">
            <a:off x="3498850" y="1144588"/>
            <a:ext cx="428625" cy="288925"/>
          </a:xfrm>
          <a:prstGeom prst="straightConnector1">
            <a:avLst/>
          </a:prstGeom>
          <a:noFill/>
          <a:ln w="9525">
            <a:noFill/>
            <a:round/>
            <a:headEnd/>
            <a:tailEnd/>
          </a:ln>
        </p:spPr>
      </p:cxnSp>
      <p:sp>
        <p:nvSpPr>
          <p:cNvPr id="22555" name="Line 27"/>
          <p:cNvSpPr>
            <a:spLocks noChangeShapeType="1"/>
          </p:cNvSpPr>
          <p:nvPr/>
        </p:nvSpPr>
        <p:spPr bwMode="auto">
          <a:xfrm>
            <a:off x="4148138" y="1214438"/>
            <a:ext cx="1143000" cy="1587"/>
          </a:xfrm>
          <a:prstGeom prst="line">
            <a:avLst/>
          </a:prstGeom>
          <a:noFill/>
          <a:ln w="15840">
            <a:solidFill>
              <a:srgbClr val="00CC00"/>
            </a:solidFill>
            <a:miter lim="800000"/>
            <a:headEnd/>
            <a:tailEnd/>
          </a:ln>
        </p:spPr>
        <p:txBody>
          <a:bodyPr/>
          <a:lstStyle/>
          <a:p>
            <a:endParaRPr lang="en-US"/>
          </a:p>
        </p:txBody>
      </p:sp>
      <p:cxnSp>
        <p:nvCxnSpPr>
          <p:cNvPr id="22556" name="AutoShape 28"/>
          <p:cNvCxnSpPr>
            <a:cxnSpLocks noChangeShapeType="1"/>
          </p:cNvCxnSpPr>
          <p:nvPr/>
        </p:nvCxnSpPr>
        <p:spPr bwMode="auto">
          <a:xfrm flipH="1">
            <a:off x="3657600" y="1219200"/>
            <a:ext cx="500063" cy="217488"/>
          </a:xfrm>
          <a:prstGeom prst="straightConnector1">
            <a:avLst/>
          </a:prstGeom>
          <a:noFill/>
          <a:ln w="15840">
            <a:solidFill>
              <a:srgbClr val="00CC00"/>
            </a:solidFill>
            <a:miter lim="800000"/>
            <a:headEnd/>
            <a:tailEnd type="triangle" w="med" len="med"/>
          </a:ln>
        </p:spPr>
      </p:cxnSp>
      <p:sp>
        <p:nvSpPr>
          <p:cNvPr id="22557" name="Text Box 2"/>
          <p:cNvSpPr txBox="1">
            <a:spLocks noChangeArrowheads="1"/>
          </p:cNvSpPr>
          <p:nvPr/>
        </p:nvSpPr>
        <p:spPr bwMode="auto">
          <a:xfrm>
            <a:off x="1697038" y="152400"/>
            <a:ext cx="6989762"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66FF"/>
                </a:solidFill>
              </a:rPr>
              <a:t>ITEP accelerator complex TWAC</a:t>
            </a:r>
          </a:p>
        </p:txBody>
      </p:sp>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1285875" y="701675"/>
            <a:ext cx="5942013" cy="5278438"/>
          </a:xfrm>
          <a:prstGeom prst="rect">
            <a:avLst/>
          </a:prstGeom>
          <a:noFill/>
          <a:ln w="9525">
            <a:noFill/>
            <a:round/>
            <a:headEnd/>
            <a:tailEnd/>
          </a:ln>
        </p:spPr>
      </p:pic>
      <p:sp>
        <p:nvSpPr>
          <p:cNvPr id="24579" name="Text Box 3"/>
          <p:cNvSpPr txBox="1">
            <a:spLocks noChangeArrowheads="1"/>
          </p:cNvSpPr>
          <p:nvPr/>
        </p:nvSpPr>
        <p:spPr bwMode="auto">
          <a:xfrm>
            <a:off x="714375" y="5345113"/>
            <a:ext cx="85725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262626"/>
                </a:solidFill>
              </a:rPr>
              <a:t>Target</a:t>
            </a:r>
          </a:p>
        </p:txBody>
      </p:sp>
      <p:sp>
        <p:nvSpPr>
          <p:cNvPr id="24580" name="Line 4"/>
          <p:cNvSpPr>
            <a:spLocks noChangeShapeType="1"/>
          </p:cNvSpPr>
          <p:nvPr/>
        </p:nvSpPr>
        <p:spPr bwMode="auto">
          <a:xfrm flipV="1">
            <a:off x="1419225" y="4411663"/>
            <a:ext cx="1714500" cy="795337"/>
          </a:xfrm>
          <a:prstGeom prst="line">
            <a:avLst/>
          </a:prstGeom>
          <a:noFill/>
          <a:ln w="9525">
            <a:noFill/>
            <a:round/>
            <a:headEnd/>
            <a:tailEnd/>
          </a:ln>
        </p:spPr>
        <p:txBody>
          <a:bodyPr/>
          <a:lstStyle/>
          <a:p>
            <a:endParaRPr lang="en-US"/>
          </a:p>
        </p:txBody>
      </p:sp>
      <p:sp>
        <p:nvSpPr>
          <p:cNvPr id="24581" name="Text Box 5"/>
          <p:cNvSpPr txBox="1">
            <a:spLocks noChangeArrowheads="1"/>
          </p:cNvSpPr>
          <p:nvPr/>
        </p:nvSpPr>
        <p:spPr bwMode="auto">
          <a:xfrm>
            <a:off x="2409825" y="5372100"/>
            <a:ext cx="85725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K310I1</a:t>
            </a:r>
          </a:p>
        </p:txBody>
      </p:sp>
      <p:sp>
        <p:nvSpPr>
          <p:cNvPr id="24582" name="Text Box 6"/>
          <p:cNvSpPr txBox="1">
            <a:spLocks noChangeArrowheads="1"/>
          </p:cNvSpPr>
          <p:nvPr/>
        </p:nvSpPr>
        <p:spPr bwMode="auto">
          <a:xfrm>
            <a:off x="4919663" y="3648075"/>
            <a:ext cx="1214437"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B0F0"/>
                </a:solidFill>
              </a:rPr>
              <a:t>Collimators</a:t>
            </a:r>
          </a:p>
        </p:txBody>
      </p:sp>
      <p:sp>
        <p:nvSpPr>
          <p:cNvPr id="24583" name="Text Box 7"/>
          <p:cNvSpPr txBox="1">
            <a:spLocks noChangeArrowheads="1"/>
          </p:cNvSpPr>
          <p:nvPr/>
        </p:nvSpPr>
        <p:spPr bwMode="auto">
          <a:xfrm>
            <a:off x="2835275" y="5119688"/>
            <a:ext cx="85725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K310I2</a:t>
            </a:r>
          </a:p>
        </p:txBody>
      </p:sp>
      <p:sp>
        <p:nvSpPr>
          <p:cNvPr id="24584" name="Text Box 8"/>
          <p:cNvSpPr txBox="1">
            <a:spLocks noChangeArrowheads="1"/>
          </p:cNvSpPr>
          <p:nvPr/>
        </p:nvSpPr>
        <p:spPr bwMode="auto">
          <a:xfrm>
            <a:off x="6875463" y="1563688"/>
            <a:ext cx="85725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B313I3</a:t>
            </a:r>
          </a:p>
        </p:txBody>
      </p:sp>
      <p:sp>
        <p:nvSpPr>
          <p:cNvPr id="24585" name="Text Box 9"/>
          <p:cNvSpPr txBox="1">
            <a:spLocks noChangeArrowheads="1"/>
          </p:cNvSpPr>
          <p:nvPr/>
        </p:nvSpPr>
        <p:spPr bwMode="auto">
          <a:xfrm>
            <a:off x="7018338" y="1330325"/>
            <a:ext cx="85725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B313I4</a:t>
            </a:r>
          </a:p>
        </p:txBody>
      </p:sp>
      <p:sp>
        <p:nvSpPr>
          <p:cNvPr id="24586" name="Text Box 10"/>
          <p:cNvSpPr txBox="1">
            <a:spLocks noChangeArrowheads="1"/>
          </p:cNvSpPr>
          <p:nvPr/>
        </p:nvSpPr>
        <p:spPr bwMode="auto">
          <a:xfrm>
            <a:off x="5605463" y="3035300"/>
            <a:ext cx="1000125"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B313B1</a:t>
            </a:r>
          </a:p>
        </p:txBody>
      </p:sp>
      <p:sp>
        <p:nvSpPr>
          <p:cNvPr id="24587" name="Text Box 11"/>
          <p:cNvSpPr txBox="1">
            <a:spLocks noChangeArrowheads="1"/>
          </p:cNvSpPr>
          <p:nvPr/>
        </p:nvSpPr>
        <p:spPr bwMode="auto">
          <a:xfrm>
            <a:off x="4019550" y="4487863"/>
            <a:ext cx="1000125"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K310C3</a:t>
            </a:r>
          </a:p>
        </p:txBody>
      </p:sp>
      <p:sp>
        <p:nvSpPr>
          <p:cNvPr id="24588" name="Text Box 12"/>
          <p:cNvSpPr txBox="1">
            <a:spLocks noChangeArrowheads="1"/>
          </p:cNvSpPr>
          <p:nvPr/>
        </p:nvSpPr>
        <p:spPr bwMode="auto">
          <a:xfrm>
            <a:off x="6462713" y="2279650"/>
            <a:ext cx="1000125"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996633"/>
                </a:solidFill>
              </a:rPr>
              <a:t>B313C2</a:t>
            </a:r>
          </a:p>
        </p:txBody>
      </p:sp>
      <p:sp>
        <p:nvSpPr>
          <p:cNvPr id="24589" name="Text Box 13"/>
          <p:cNvSpPr txBox="1">
            <a:spLocks noChangeArrowheads="1"/>
          </p:cNvSpPr>
          <p:nvPr/>
        </p:nvSpPr>
        <p:spPr bwMode="auto">
          <a:xfrm>
            <a:off x="5106988" y="2576513"/>
            <a:ext cx="5715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FF0000"/>
                </a:solidFill>
              </a:rPr>
              <a:t>CF1</a:t>
            </a:r>
          </a:p>
        </p:txBody>
      </p:sp>
      <p:sp>
        <p:nvSpPr>
          <p:cNvPr id="24590" name="Text Box 14"/>
          <p:cNvSpPr txBox="1">
            <a:spLocks noChangeArrowheads="1"/>
          </p:cNvSpPr>
          <p:nvPr/>
        </p:nvSpPr>
        <p:spPr bwMode="auto">
          <a:xfrm>
            <a:off x="5491163" y="2220913"/>
            <a:ext cx="5715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FF0000"/>
                </a:solidFill>
              </a:rPr>
              <a:t>CF2</a:t>
            </a:r>
          </a:p>
        </p:txBody>
      </p:sp>
      <p:sp>
        <p:nvSpPr>
          <p:cNvPr id="24591" name="Text Box 15"/>
          <p:cNvSpPr txBox="1">
            <a:spLocks noChangeArrowheads="1"/>
          </p:cNvSpPr>
          <p:nvPr/>
        </p:nvSpPr>
        <p:spPr bwMode="auto">
          <a:xfrm>
            <a:off x="5289550" y="2398713"/>
            <a:ext cx="5715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B0F0"/>
                </a:solidFill>
              </a:rPr>
              <a:t>H1</a:t>
            </a:r>
          </a:p>
        </p:txBody>
      </p:sp>
      <p:sp>
        <p:nvSpPr>
          <p:cNvPr id="24592" name="Text Box 16"/>
          <p:cNvSpPr txBox="1">
            <a:spLocks noChangeArrowheads="1"/>
          </p:cNvSpPr>
          <p:nvPr/>
        </p:nvSpPr>
        <p:spPr bwMode="auto">
          <a:xfrm>
            <a:off x="6491288" y="904875"/>
            <a:ext cx="5715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FF0000"/>
                </a:solidFill>
              </a:rPr>
              <a:t>C2</a:t>
            </a:r>
          </a:p>
        </p:txBody>
      </p:sp>
      <p:sp>
        <p:nvSpPr>
          <p:cNvPr id="24593" name="Text Box 17"/>
          <p:cNvSpPr txBox="1">
            <a:spLocks noChangeArrowheads="1"/>
          </p:cNvSpPr>
          <p:nvPr/>
        </p:nvSpPr>
        <p:spPr bwMode="auto">
          <a:xfrm>
            <a:off x="6848475" y="747713"/>
            <a:ext cx="5715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00FF"/>
                </a:solidFill>
              </a:rPr>
              <a:t>C3</a:t>
            </a:r>
          </a:p>
        </p:txBody>
      </p:sp>
      <p:sp>
        <p:nvSpPr>
          <p:cNvPr id="24594" name="Text Box 18"/>
          <p:cNvSpPr txBox="1">
            <a:spLocks noChangeArrowheads="1"/>
          </p:cNvSpPr>
          <p:nvPr/>
        </p:nvSpPr>
        <p:spPr bwMode="auto">
          <a:xfrm>
            <a:off x="704850" y="908050"/>
            <a:ext cx="3571875" cy="457200"/>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0" dirty="0">
                <a:solidFill>
                  <a:srgbClr val="CC6600"/>
                </a:solidFill>
              </a:rPr>
              <a:t>Beam line </a:t>
            </a:r>
            <a:r>
              <a:rPr lang="en-US" sz="2400" b="0" dirty="0" smtClean="0">
                <a:solidFill>
                  <a:srgbClr val="CC6600"/>
                </a:solidFill>
              </a:rPr>
              <a:t>spectrometer</a:t>
            </a:r>
            <a:endParaRPr lang="en-US" sz="2400" b="0" dirty="0">
              <a:solidFill>
                <a:srgbClr val="CC6600"/>
              </a:solidFill>
            </a:endParaRPr>
          </a:p>
        </p:txBody>
      </p:sp>
      <p:sp>
        <p:nvSpPr>
          <p:cNvPr id="24595" name="Text Box 19"/>
          <p:cNvSpPr txBox="1">
            <a:spLocks noChangeArrowheads="1"/>
          </p:cNvSpPr>
          <p:nvPr/>
        </p:nvSpPr>
        <p:spPr bwMode="auto">
          <a:xfrm>
            <a:off x="423863" y="1193800"/>
            <a:ext cx="5156200" cy="128270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000" b="0" u="sng">
              <a:solidFill>
                <a:srgbClr val="0000FF"/>
              </a:solidFill>
            </a:endParaRP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a:solidFill>
                  <a:srgbClr val="000000"/>
                </a:solidFill>
              </a:rPr>
              <a:t> </a:t>
            </a:r>
            <a:r>
              <a:rPr lang="en-US" sz="1800" b="0">
                <a:solidFill>
                  <a:srgbClr val="000000"/>
                </a:solidFill>
              </a:rPr>
              <a:t>Beam line length : 42 m</a:t>
            </a:r>
          </a:p>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Two bending magnets : </a:t>
            </a:r>
            <a:r>
              <a:rPr lang="en-US" sz="1800" b="0">
                <a:solidFill>
                  <a:srgbClr val="996633"/>
                </a:solidFill>
              </a:rPr>
              <a:t>K310C3 </a:t>
            </a:r>
            <a:r>
              <a:rPr lang="en-US" sz="1800" b="0">
                <a:solidFill>
                  <a:srgbClr val="000000"/>
                </a:solidFill>
              </a:rPr>
              <a:t>(bending</a:t>
            </a:r>
          </a:p>
          <a:p>
            <a:pP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angle : </a:t>
            </a:r>
            <a:r>
              <a:rPr lang="el-GR" sz="1800" b="0" i="1">
                <a:solidFill>
                  <a:srgbClr val="000000"/>
                </a:solidFill>
              </a:rPr>
              <a:t>α</a:t>
            </a:r>
            <a:r>
              <a:rPr lang="en-US" sz="1800" b="0" i="1">
                <a:solidFill>
                  <a:srgbClr val="000000"/>
                </a:solidFill>
                <a:latin typeface="Symbol" pitchFamily="18" charset="2"/>
              </a:rPr>
              <a:t>=</a:t>
            </a:r>
            <a:r>
              <a:rPr lang="en-US" sz="1800" b="0">
                <a:solidFill>
                  <a:srgbClr val="000000"/>
                </a:solidFill>
              </a:rPr>
              <a:t>0.259</a:t>
            </a:r>
            <a:r>
              <a:rPr lang="ru-RU" sz="1800" b="0">
                <a:solidFill>
                  <a:srgbClr val="000000"/>
                </a:solidFill>
              </a:rPr>
              <a:t> </a:t>
            </a:r>
            <a:r>
              <a:rPr lang="en-US" sz="1800" b="0">
                <a:solidFill>
                  <a:srgbClr val="000000"/>
                </a:solidFill>
              </a:rPr>
              <a:t>rad.), </a:t>
            </a:r>
            <a:r>
              <a:rPr lang="en-US" sz="1800" b="0">
                <a:solidFill>
                  <a:srgbClr val="996633"/>
                </a:solidFill>
              </a:rPr>
              <a:t>B313C2 </a:t>
            </a:r>
            <a:r>
              <a:rPr lang="en-US" sz="1800" b="0">
                <a:solidFill>
                  <a:srgbClr val="000000"/>
                </a:solidFill>
              </a:rPr>
              <a:t>(</a:t>
            </a:r>
            <a:r>
              <a:rPr lang="en-US" sz="1800" b="0" i="1">
                <a:solidFill>
                  <a:srgbClr val="000000"/>
                </a:solidFill>
              </a:rPr>
              <a:t>α=</a:t>
            </a:r>
            <a:r>
              <a:rPr lang="en-US" sz="1800" b="0">
                <a:solidFill>
                  <a:srgbClr val="000000"/>
                </a:solidFill>
              </a:rPr>
              <a:t>0.2</a:t>
            </a:r>
            <a:r>
              <a:rPr lang="ru-RU" sz="1800" b="0">
                <a:solidFill>
                  <a:srgbClr val="000000"/>
                </a:solidFill>
              </a:rPr>
              <a:t>76</a:t>
            </a:r>
            <a:r>
              <a:rPr lang="en-US" sz="1800" b="0">
                <a:solidFill>
                  <a:srgbClr val="000000"/>
                </a:solidFill>
              </a:rPr>
              <a:t> rad.) </a:t>
            </a:r>
          </a:p>
        </p:txBody>
      </p:sp>
      <p:sp>
        <p:nvSpPr>
          <p:cNvPr id="24596" name="Text Box 20"/>
          <p:cNvSpPr txBox="1">
            <a:spLocks noChangeArrowheads="1"/>
          </p:cNvSpPr>
          <p:nvPr/>
        </p:nvSpPr>
        <p:spPr bwMode="auto">
          <a:xfrm>
            <a:off x="419100" y="2408238"/>
            <a:ext cx="3422650" cy="1776412"/>
          </a:xfrm>
          <a:prstGeom prst="rect">
            <a:avLst/>
          </a:prstGeom>
          <a:noFill/>
          <a:ln w="9525">
            <a:noFill/>
            <a:round/>
            <a:headEnd/>
            <a:tailEnd/>
          </a:ln>
        </p:spPr>
        <p:txBody>
          <a:bodyPr lIns="90000" tIns="46800" rIns="90000" bIns="46800">
            <a:spAutoFit/>
          </a:bodyPr>
          <a:lstStyle/>
          <a:p>
            <a:pPr>
              <a:lnSpc>
                <a:spcPct val="120000"/>
              </a:lnSpc>
              <a:buClr>
                <a:srgbClr val="CC6600"/>
              </a:buClr>
              <a:buSzPct val="14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a:solidFill>
                  <a:srgbClr val="000000"/>
                </a:solidFill>
              </a:rPr>
              <a:t> </a:t>
            </a:r>
            <a:r>
              <a:rPr lang="en-US" sz="1800" b="0">
                <a:solidFill>
                  <a:srgbClr val="000000"/>
                </a:solidFill>
              </a:rPr>
              <a:t>Five quadrupoles : </a:t>
            </a:r>
            <a:r>
              <a:rPr lang="en-US" sz="1800" b="0">
                <a:solidFill>
                  <a:srgbClr val="996633"/>
                </a:solidFill>
              </a:rPr>
              <a:t>K310I1</a:t>
            </a:r>
            <a:r>
              <a:rPr lang="en-US" sz="1800" b="0">
                <a:solidFill>
                  <a:srgbClr val="000000"/>
                </a:solidFill>
                <a:cs typeface="Times New Roman" pitchFamily="18" charset="0"/>
              </a:rPr>
              <a:t>,</a:t>
            </a:r>
          </a:p>
          <a:p>
            <a:pP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996633"/>
                </a:solidFill>
                <a:cs typeface="Times New Roman" pitchFamily="18" charset="0"/>
              </a:rPr>
              <a:t>      </a:t>
            </a:r>
            <a:r>
              <a:rPr lang="en-US" sz="1800" b="0">
                <a:solidFill>
                  <a:srgbClr val="996633"/>
                </a:solidFill>
              </a:rPr>
              <a:t>B313I3 </a:t>
            </a:r>
            <a:r>
              <a:rPr lang="en-US" sz="1800" b="0">
                <a:solidFill>
                  <a:srgbClr val="000000"/>
                </a:solidFill>
              </a:rPr>
              <a:t>(vertical focusing) and</a:t>
            </a:r>
          </a:p>
          <a:p>
            <a:pP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996633"/>
                </a:solidFill>
              </a:rPr>
              <a:t>      K310I2</a:t>
            </a:r>
            <a:r>
              <a:rPr lang="en-US" sz="1800" b="0">
                <a:solidFill>
                  <a:srgbClr val="000000"/>
                </a:solidFill>
                <a:cs typeface="Times New Roman" pitchFamily="18" charset="0"/>
              </a:rPr>
              <a:t>, </a:t>
            </a:r>
            <a:r>
              <a:rPr lang="en-US" sz="1800" b="0">
                <a:solidFill>
                  <a:srgbClr val="996633"/>
                </a:solidFill>
              </a:rPr>
              <a:t>B313B1</a:t>
            </a:r>
            <a:r>
              <a:rPr lang="en-US" sz="1800" b="0">
                <a:solidFill>
                  <a:srgbClr val="000000"/>
                </a:solidFill>
                <a:cs typeface="Times New Roman" pitchFamily="18" charset="0"/>
              </a:rPr>
              <a:t>, </a:t>
            </a:r>
            <a:r>
              <a:rPr lang="en-US" sz="1800" b="0">
                <a:solidFill>
                  <a:srgbClr val="996633"/>
                </a:solidFill>
              </a:rPr>
              <a:t>B313I4</a:t>
            </a:r>
          </a:p>
          <a:p>
            <a:pPr>
              <a:lnSpc>
                <a:spcPct val="120000"/>
              </a:lnSpc>
              <a:buClrTx/>
              <a:buSzPct val="14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rPr>
              <a:t>      (horizontal focusing)</a:t>
            </a:r>
          </a:p>
        </p:txBody>
      </p:sp>
      <p:sp>
        <p:nvSpPr>
          <p:cNvPr id="24597" name="Text Box 21"/>
          <p:cNvSpPr txBox="1">
            <a:spLocks noChangeArrowheads="1"/>
          </p:cNvSpPr>
          <p:nvPr/>
        </p:nvSpPr>
        <p:spPr bwMode="auto">
          <a:xfrm>
            <a:off x="5334000" y="4130675"/>
            <a:ext cx="3381375" cy="2088906"/>
          </a:xfrm>
          <a:prstGeom prst="rect">
            <a:avLst/>
          </a:prstGeom>
          <a:noFill/>
          <a:ln w="9525">
            <a:noFill/>
            <a:round/>
            <a:headEnd/>
            <a:tailEnd/>
          </a:ln>
        </p:spPr>
        <p:txBody>
          <a:bodyPr lIns="90000" tIns="46800" rIns="90000" bIns="46800">
            <a:spAutoFit/>
          </a:bodyPr>
          <a:lstStyle/>
          <a:p>
            <a:pPr>
              <a:lnSpc>
                <a:spcPct val="120000"/>
              </a:lnSpc>
              <a:buClr>
                <a:srgbClr val="FF0000"/>
              </a:buCl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dirty="0">
                <a:solidFill>
                  <a:srgbClr val="000000"/>
                </a:solidFill>
              </a:rPr>
              <a:t> Scintillation </a:t>
            </a:r>
            <a:r>
              <a:rPr lang="en-US" sz="1800" b="0" dirty="0" smtClean="0">
                <a:solidFill>
                  <a:srgbClr val="000000"/>
                </a:solidFill>
              </a:rPr>
              <a:t>counters for TOF and </a:t>
            </a:r>
            <a:r>
              <a:rPr lang="en-US" sz="1800" b="0" dirty="0" err="1" smtClean="0">
                <a:solidFill>
                  <a:srgbClr val="000000"/>
                </a:solidFill>
              </a:rPr>
              <a:t>dE</a:t>
            </a:r>
            <a:r>
              <a:rPr lang="en-US" sz="1800" b="0" dirty="0" smtClean="0">
                <a:solidFill>
                  <a:srgbClr val="000000"/>
                </a:solidFill>
              </a:rPr>
              <a:t>/</a:t>
            </a:r>
            <a:r>
              <a:rPr lang="en-US" sz="1800" b="0" dirty="0" err="1" smtClean="0">
                <a:solidFill>
                  <a:srgbClr val="000000"/>
                </a:solidFill>
              </a:rPr>
              <a:t>dx</a:t>
            </a:r>
            <a:r>
              <a:rPr lang="en-US" sz="1800" b="0" dirty="0" smtClean="0">
                <a:solidFill>
                  <a:srgbClr val="000000"/>
                </a:solidFill>
              </a:rPr>
              <a:t>  measurement: </a:t>
            </a:r>
            <a:endParaRPr lang="en-US" sz="1800" b="0" dirty="0">
              <a:solidFill>
                <a:srgbClr val="000000"/>
              </a:solidFill>
            </a:endParaRPr>
          </a:p>
          <a:p>
            <a:pPr>
              <a:lnSpc>
                <a:spcPct val="120000"/>
              </a:lnSpc>
              <a:buClrTx/>
              <a:buSzPct val="12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dirty="0">
                <a:solidFill>
                  <a:srgbClr val="FF0000"/>
                </a:solidFill>
              </a:rPr>
              <a:t>     CF1</a:t>
            </a:r>
            <a:r>
              <a:rPr lang="en-US" sz="1800" b="0" dirty="0">
                <a:solidFill>
                  <a:srgbClr val="000000"/>
                </a:solidFill>
                <a:cs typeface="Times New Roman" pitchFamily="18" charset="0"/>
              </a:rPr>
              <a:t>,</a:t>
            </a:r>
            <a:r>
              <a:rPr lang="en-US" sz="1800" b="0" dirty="0">
                <a:solidFill>
                  <a:srgbClr val="FF0000"/>
                </a:solidFill>
              </a:rPr>
              <a:t> CF2</a:t>
            </a:r>
            <a:r>
              <a:rPr lang="en-US" sz="1800" b="0" dirty="0">
                <a:solidFill>
                  <a:srgbClr val="000000"/>
                </a:solidFill>
                <a:cs typeface="Times New Roman" pitchFamily="18" charset="0"/>
              </a:rPr>
              <a:t>,</a:t>
            </a:r>
            <a:r>
              <a:rPr lang="en-US" sz="1800" b="0" dirty="0">
                <a:solidFill>
                  <a:srgbClr val="FF0000"/>
                </a:solidFill>
              </a:rPr>
              <a:t> C2</a:t>
            </a:r>
            <a:r>
              <a:rPr lang="en-US" sz="1800" b="0" dirty="0">
                <a:solidFill>
                  <a:srgbClr val="000000"/>
                </a:solidFill>
                <a:cs typeface="Times New Roman" pitchFamily="18" charset="0"/>
              </a:rPr>
              <a:t>,</a:t>
            </a:r>
            <a:r>
              <a:rPr lang="en-US" sz="1800" b="0" dirty="0">
                <a:solidFill>
                  <a:srgbClr val="FF0000"/>
                </a:solidFill>
              </a:rPr>
              <a:t> </a:t>
            </a:r>
            <a:r>
              <a:rPr lang="en-US" sz="1800" b="0" dirty="0">
                <a:solidFill>
                  <a:srgbClr val="0000FF"/>
                </a:solidFill>
              </a:rPr>
              <a:t>C3 </a:t>
            </a:r>
          </a:p>
          <a:p>
            <a:pPr>
              <a:lnSpc>
                <a:spcPct val="120000"/>
              </a:lnSpc>
              <a:buClr>
                <a:srgbClr val="FF0000"/>
              </a:buCl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dirty="0">
                <a:solidFill>
                  <a:srgbClr val="000000"/>
                </a:solidFill>
              </a:rPr>
              <a:t> </a:t>
            </a:r>
            <a:r>
              <a:rPr lang="en-US" sz="1800" b="0" dirty="0">
                <a:solidFill>
                  <a:srgbClr val="FF0000"/>
                </a:solidFill>
              </a:rPr>
              <a:t>C2</a:t>
            </a:r>
            <a:r>
              <a:rPr lang="en-US" sz="1800" b="0" dirty="0">
                <a:solidFill>
                  <a:srgbClr val="000000"/>
                </a:solidFill>
              </a:rPr>
              <a:t> generates trigger  </a:t>
            </a:r>
          </a:p>
          <a:p>
            <a:pPr>
              <a:lnSpc>
                <a:spcPct val="120000"/>
              </a:lnSpc>
              <a:buClr>
                <a:srgbClr val="FF0000"/>
              </a:buCl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dirty="0">
                <a:solidFill>
                  <a:srgbClr val="00B0F0"/>
                </a:solidFill>
              </a:rPr>
              <a:t> H1</a:t>
            </a:r>
            <a:r>
              <a:rPr lang="en-US" sz="1800" b="0" dirty="0">
                <a:solidFill>
                  <a:srgbClr val="000000"/>
                </a:solidFill>
              </a:rPr>
              <a:t> −</a:t>
            </a:r>
            <a:r>
              <a:rPr lang="en-US" sz="1800" b="0" dirty="0">
                <a:solidFill>
                  <a:srgbClr val="00B0F0"/>
                </a:solidFill>
              </a:rPr>
              <a:t> </a:t>
            </a:r>
            <a:r>
              <a:rPr lang="en-US" sz="1800" b="0" dirty="0" err="1">
                <a:solidFill>
                  <a:srgbClr val="000000"/>
                </a:solidFill>
              </a:rPr>
              <a:t>hodoscope</a:t>
            </a:r>
            <a:r>
              <a:rPr lang="en-US" sz="1800" b="0" dirty="0">
                <a:solidFill>
                  <a:srgbClr val="000000"/>
                </a:solidFill>
              </a:rPr>
              <a:t> of 20 elements</a:t>
            </a:r>
          </a:p>
          <a:p>
            <a:pPr>
              <a:lnSpc>
                <a:spcPct val="120000"/>
              </a:lnSpc>
              <a:buClr>
                <a:srgbClr val="FF0000"/>
              </a:buCl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dirty="0">
                <a:solidFill>
                  <a:srgbClr val="000000"/>
                </a:solidFill>
              </a:rPr>
              <a:t> </a:t>
            </a:r>
            <a:r>
              <a:rPr lang="en-US" sz="1800" b="0" i="1" dirty="0">
                <a:solidFill>
                  <a:srgbClr val="00CC00"/>
                </a:solidFill>
                <a:cs typeface="Times New Roman" pitchFamily="18" charset="0"/>
              </a:rPr>
              <a:t>Č</a:t>
            </a:r>
            <a:r>
              <a:rPr lang="en-US" sz="1800" b="0" dirty="0">
                <a:solidFill>
                  <a:srgbClr val="000000"/>
                </a:solidFill>
              </a:rPr>
              <a:t> – Cherenkov counter</a:t>
            </a:r>
          </a:p>
        </p:txBody>
      </p:sp>
      <p:pic>
        <p:nvPicPr>
          <p:cNvPr id="24598" name="Picture 22"/>
          <p:cNvPicPr>
            <a:picLocks noChangeAspect="1" noChangeArrowheads="1"/>
          </p:cNvPicPr>
          <p:nvPr/>
        </p:nvPicPr>
        <p:blipFill>
          <a:blip r:embed="rId4" cstate="print"/>
          <a:srcRect/>
          <a:stretch>
            <a:fillRect/>
          </a:stretch>
        </p:blipFill>
        <p:spPr bwMode="auto">
          <a:xfrm>
            <a:off x="4143375" y="2916238"/>
            <a:ext cx="357188" cy="504825"/>
          </a:xfrm>
          <a:prstGeom prst="rect">
            <a:avLst/>
          </a:prstGeom>
          <a:noFill/>
          <a:ln w="9525">
            <a:noFill/>
            <a:round/>
            <a:headEnd/>
            <a:tailEnd/>
          </a:ln>
        </p:spPr>
      </p:pic>
      <p:pic>
        <p:nvPicPr>
          <p:cNvPr id="24599" name="Picture 23"/>
          <p:cNvPicPr>
            <a:picLocks noChangeAspect="1" noChangeArrowheads="1"/>
          </p:cNvPicPr>
          <p:nvPr/>
        </p:nvPicPr>
        <p:blipFill>
          <a:blip r:embed="rId5" cstate="print"/>
          <a:srcRect/>
          <a:stretch>
            <a:fillRect/>
          </a:stretch>
        </p:blipFill>
        <p:spPr bwMode="auto">
          <a:xfrm>
            <a:off x="785813" y="5702300"/>
            <a:ext cx="2570162" cy="654050"/>
          </a:xfrm>
          <a:prstGeom prst="rect">
            <a:avLst/>
          </a:prstGeom>
          <a:noFill/>
          <a:ln w="9525">
            <a:noFill/>
            <a:round/>
            <a:headEnd/>
            <a:tailEnd/>
          </a:ln>
        </p:spPr>
      </p:pic>
      <p:sp>
        <p:nvSpPr>
          <p:cNvPr id="24600" name="Text Box 24"/>
          <p:cNvSpPr txBox="1">
            <a:spLocks noChangeArrowheads="1"/>
          </p:cNvSpPr>
          <p:nvPr/>
        </p:nvSpPr>
        <p:spPr bwMode="auto">
          <a:xfrm>
            <a:off x="3205163" y="5726113"/>
            <a:ext cx="2143125" cy="36830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CC00"/>
                </a:solidFill>
              </a:rPr>
              <a:t>TWAC main ring</a:t>
            </a:r>
          </a:p>
        </p:txBody>
      </p:sp>
      <p:sp>
        <p:nvSpPr>
          <p:cNvPr id="24601" name="Rectangle 25"/>
          <p:cNvSpPr>
            <a:spLocks noChangeArrowheads="1"/>
          </p:cNvSpPr>
          <p:nvPr/>
        </p:nvSpPr>
        <p:spPr bwMode="auto">
          <a:xfrm>
            <a:off x="0" y="0"/>
            <a:ext cx="9144000" cy="457200"/>
          </a:xfrm>
          <a:prstGeom prst="rect">
            <a:avLst/>
          </a:prstGeom>
          <a:noFill/>
          <a:ln w="9525">
            <a:noFill/>
            <a:round/>
            <a:headEnd/>
            <a:tailEnd/>
          </a:ln>
        </p:spPr>
        <p:txBody>
          <a:bodyPr wrap="none" anchor="ctr"/>
          <a:lstStyle/>
          <a:p>
            <a:endParaRPr lang="en-US"/>
          </a:p>
        </p:txBody>
      </p:sp>
      <p:sp>
        <p:nvSpPr>
          <p:cNvPr id="24602" name="Rectangle 26"/>
          <p:cNvSpPr>
            <a:spLocks noChangeArrowheads="1"/>
          </p:cNvSpPr>
          <p:nvPr/>
        </p:nvSpPr>
        <p:spPr bwMode="auto">
          <a:xfrm>
            <a:off x="0" y="781050"/>
            <a:ext cx="9144000" cy="1588"/>
          </a:xfrm>
          <a:prstGeom prst="rect">
            <a:avLst/>
          </a:prstGeom>
          <a:noFill/>
          <a:ln w="9525">
            <a:noFill/>
            <a:round/>
            <a:headEnd/>
            <a:tailEnd/>
          </a:ln>
        </p:spPr>
        <p:txBody>
          <a:bodyPr wrap="none" anchor="ctr"/>
          <a:lstStyle/>
          <a:p>
            <a:endParaRPr lang="en-US"/>
          </a:p>
        </p:txBody>
      </p:sp>
      <p:sp>
        <p:nvSpPr>
          <p:cNvPr id="24603" name="Rectangle 27"/>
          <p:cNvSpPr>
            <a:spLocks noChangeArrowheads="1"/>
          </p:cNvSpPr>
          <p:nvPr/>
        </p:nvSpPr>
        <p:spPr bwMode="auto">
          <a:xfrm>
            <a:off x="0" y="0"/>
            <a:ext cx="9144000" cy="457200"/>
          </a:xfrm>
          <a:prstGeom prst="rect">
            <a:avLst/>
          </a:prstGeom>
          <a:noFill/>
          <a:ln w="9525">
            <a:noFill/>
            <a:round/>
            <a:headEnd/>
            <a:tailEnd/>
          </a:ln>
        </p:spPr>
        <p:txBody>
          <a:bodyPr wrap="none" anchor="ctr"/>
          <a:lstStyle/>
          <a:p>
            <a:endParaRPr lang="en-US"/>
          </a:p>
        </p:txBody>
      </p:sp>
      <p:sp>
        <p:nvSpPr>
          <p:cNvPr id="24604" name="Rectangle 28"/>
          <p:cNvSpPr>
            <a:spLocks noChangeArrowheads="1"/>
          </p:cNvSpPr>
          <p:nvPr/>
        </p:nvSpPr>
        <p:spPr bwMode="auto">
          <a:xfrm>
            <a:off x="0" y="781050"/>
            <a:ext cx="9144000" cy="1588"/>
          </a:xfrm>
          <a:prstGeom prst="rect">
            <a:avLst/>
          </a:prstGeom>
          <a:noFill/>
          <a:ln w="9525">
            <a:noFill/>
            <a:round/>
            <a:headEnd/>
            <a:tailEnd/>
          </a:ln>
        </p:spPr>
        <p:txBody>
          <a:bodyPr wrap="none" anchor="ctr"/>
          <a:lstStyle/>
          <a:p>
            <a:endParaRPr lang="en-US"/>
          </a:p>
        </p:txBody>
      </p:sp>
      <p:sp>
        <p:nvSpPr>
          <p:cNvPr id="24605" name="Rectangle 29"/>
          <p:cNvSpPr>
            <a:spLocks noChangeArrowheads="1"/>
          </p:cNvSpPr>
          <p:nvPr/>
        </p:nvSpPr>
        <p:spPr bwMode="auto">
          <a:xfrm>
            <a:off x="0" y="0"/>
            <a:ext cx="9144000" cy="457200"/>
          </a:xfrm>
          <a:prstGeom prst="rect">
            <a:avLst/>
          </a:prstGeom>
          <a:noFill/>
          <a:ln w="9525">
            <a:noFill/>
            <a:round/>
            <a:headEnd/>
            <a:tailEnd/>
          </a:ln>
        </p:spPr>
        <p:txBody>
          <a:bodyPr wrap="none" anchor="ctr"/>
          <a:lstStyle/>
          <a:p>
            <a:endParaRPr lang="en-US"/>
          </a:p>
        </p:txBody>
      </p:sp>
      <p:sp>
        <p:nvSpPr>
          <p:cNvPr id="24606" name="Rectangle 30"/>
          <p:cNvSpPr>
            <a:spLocks noChangeArrowheads="1"/>
          </p:cNvSpPr>
          <p:nvPr/>
        </p:nvSpPr>
        <p:spPr bwMode="auto">
          <a:xfrm>
            <a:off x="0" y="781050"/>
            <a:ext cx="9144000" cy="1588"/>
          </a:xfrm>
          <a:prstGeom prst="rect">
            <a:avLst/>
          </a:prstGeom>
          <a:noFill/>
          <a:ln w="9525">
            <a:noFill/>
            <a:round/>
            <a:headEnd/>
            <a:tailEnd/>
          </a:ln>
        </p:spPr>
        <p:txBody>
          <a:bodyPr wrap="none" anchor="ctr"/>
          <a:lstStyle/>
          <a:p>
            <a:endParaRPr lang="en-US"/>
          </a:p>
        </p:txBody>
      </p:sp>
      <p:sp>
        <p:nvSpPr>
          <p:cNvPr id="24607" name="Rectangle 31"/>
          <p:cNvSpPr>
            <a:spLocks noChangeArrowheads="1"/>
          </p:cNvSpPr>
          <p:nvPr/>
        </p:nvSpPr>
        <p:spPr bwMode="auto">
          <a:xfrm>
            <a:off x="0" y="781050"/>
            <a:ext cx="9144000" cy="1588"/>
          </a:xfrm>
          <a:prstGeom prst="rect">
            <a:avLst/>
          </a:prstGeom>
          <a:noFill/>
          <a:ln w="9525">
            <a:noFill/>
            <a:round/>
            <a:headEnd/>
            <a:tailEnd/>
          </a:ln>
        </p:spPr>
        <p:txBody>
          <a:bodyPr wrap="none" anchor="ctr"/>
          <a:lstStyle/>
          <a:p>
            <a:endParaRPr lang="en-US"/>
          </a:p>
        </p:txBody>
      </p:sp>
      <p:sp>
        <p:nvSpPr>
          <p:cNvPr id="24608" name="AutoShape 32"/>
          <p:cNvSpPr>
            <a:spLocks noChangeArrowheads="1"/>
          </p:cNvSpPr>
          <p:nvPr/>
        </p:nvSpPr>
        <p:spPr bwMode="auto">
          <a:xfrm>
            <a:off x="1143000" y="5273675"/>
            <a:ext cx="1000125" cy="1038225"/>
          </a:xfrm>
          <a:custGeom>
            <a:avLst/>
            <a:gdLst>
              <a:gd name="T0" fmla="*/ 568644 w 1000125"/>
              <a:gd name="T1" fmla="*/ 4905 h 1038225"/>
              <a:gd name="T2" fmla="*/ 500063 w 1000125"/>
              <a:gd name="T3" fmla="*/ 519113 h 1038225"/>
              <a:gd name="T4" fmla="*/ 943310 w 1000125"/>
              <a:gd name="T5" fmla="*/ 759435 h 1038225"/>
              <a:gd name="T6" fmla="*/ 0 60000 65536"/>
              <a:gd name="T7" fmla="*/ 0 60000 65536"/>
              <a:gd name="T8" fmla="*/ 0 60000 65536"/>
              <a:gd name="T9" fmla="*/ 568644 w 1000125"/>
              <a:gd name="T10" fmla="*/ 4905 h 1038225"/>
              <a:gd name="T11" fmla="*/ 1000125 w 1000125"/>
              <a:gd name="T12" fmla="*/ 759435 h 1038225"/>
            </a:gdLst>
            <a:ahLst/>
            <a:cxnLst>
              <a:cxn ang="T6">
                <a:pos x="T0" y="T1"/>
              </a:cxn>
              <a:cxn ang="T7">
                <a:pos x="T2" y="T3"/>
              </a:cxn>
              <a:cxn ang="T8">
                <a:pos x="T4" y="T5"/>
              </a:cxn>
            </a:cxnLst>
            <a:rect l="T9" t="T10" r="T11" b="T12"/>
            <a:pathLst>
              <a:path w="1000125" h="1038225" stroke="0">
                <a:moveTo>
                  <a:pt x="568644" y="4905"/>
                </a:moveTo>
                <a:lnTo>
                  <a:pt x="568643" y="4905"/>
                </a:lnTo>
                <a:cubicBezTo>
                  <a:pt x="815961" y="40451"/>
                  <a:pt x="1000126" y="259924"/>
                  <a:pt x="1000126" y="519113"/>
                </a:cubicBezTo>
                <a:cubicBezTo>
                  <a:pt x="1000126" y="602804"/>
                  <a:pt x="980633" y="685254"/>
                  <a:pt x="943310" y="759437"/>
                </a:cubicBezTo>
                <a:lnTo>
                  <a:pt x="500063" y="519113"/>
                </a:lnTo>
                <a:close/>
              </a:path>
              <a:path w="1000125" h="1038225" fill="none">
                <a:moveTo>
                  <a:pt x="568644" y="4905"/>
                </a:moveTo>
                <a:lnTo>
                  <a:pt x="568643" y="4905"/>
                </a:lnTo>
                <a:cubicBezTo>
                  <a:pt x="815961" y="40451"/>
                  <a:pt x="1000126" y="259924"/>
                  <a:pt x="1000126" y="519113"/>
                </a:cubicBezTo>
                <a:cubicBezTo>
                  <a:pt x="1000126" y="602804"/>
                  <a:pt x="980633" y="685254"/>
                  <a:pt x="943310" y="759437"/>
                </a:cubicBezTo>
              </a:path>
            </a:pathLst>
          </a:custGeom>
          <a:noFill/>
          <a:ln w="12600">
            <a:solidFill>
              <a:srgbClr val="FF0000"/>
            </a:solidFill>
            <a:round/>
            <a:headEnd/>
            <a:tailEnd/>
          </a:ln>
        </p:spPr>
        <p:txBody>
          <a:bodyPr wrap="none" anchor="ctr"/>
          <a:lstStyle/>
          <a:p>
            <a:endParaRPr lang="en-US"/>
          </a:p>
        </p:txBody>
      </p:sp>
      <p:sp>
        <p:nvSpPr>
          <p:cNvPr id="24609" name="Text Box 33"/>
          <p:cNvSpPr txBox="1">
            <a:spLocks noChangeArrowheads="1"/>
          </p:cNvSpPr>
          <p:nvPr/>
        </p:nvSpPr>
        <p:spPr bwMode="auto">
          <a:xfrm>
            <a:off x="1695450" y="4932363"/>
            <a:ext cx="573088" cy="36830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FF0000"/>
                </a:solidFill>
              </a:rPr>
              <a:t>3.5</a:t>
            </a:r>
            <a:r>
              <a:rPr lang="en-US" sz="1800" b="0" baseline="30000">
                <a:solidFill>
                  <a:srgbClr val="FF0000"/>
                </a:solidFill>
              </a:rPr>
              <a:t>0</a:t>
            </a:r>
          </a:p>
        </p:txBody>
      </p:sp>
      <p:sp>
        <p:nvSpPr>
          <p:cNvPr id="24610" name="Line 34"/>
          <p:cNvSpPr>
            <a:spLocks noChangeShapeType="1"/>
          </p:cNvSpPr>
          <p:nvPr/>
        </p:nvSpPr>
        <p:spPr bwMode="auto">
          <a:xfrm>
            <a:off x="1557338" y="5722938"/>
            <a:ext cx="576262" cy="1587"/>
          </a:xfrm>
          <a:prstGeom prst="line">
            <a:avLst/>
          </a:prstGeom>
          <a:noFill/>
          <a:ln w="9360">
            <a:solidFill>
              <a:srgbClr val="0000FF"/>
            </a:solidFill>
            <a:miter lim="800000"/>
            <a:headEnd/>
            <a:tailEnd type="triangle" w="med" len="med"/>
          </a:ln>
        </p:spPr>
        <p:txBody>
          <a:bodyPr/>
          <a:lstStyle/>
          <a:p>
            <a:endParaRPr lang="en-US"/>
          </a:p>
        </p:txBody>
      </p:sp>
      <p:sp>
        <p:nvSpPr>
          <p:cNvPr id="24611" name="Line 35"/>
          <p:cNvSpPr>
            <a:spLocks noChangeShapeType="1"/>
          </p:cNvSpPr>
          <p:nvPr/>
        </p:nvSpPr>
        <p:spPr bwMode="auto">
          <a:xfrm>
            <a:off x="1566863" y="5740400"/>
            <a:ext cx="676275" cy="552450"/>
          </a:xfrm>
          <a:prstGeom prst="line">
            <a:avLst/>
          </a:prstGeom>
          <a:noFill/>
          <a:ln w="15840">
            <a:solidFill>
              <a:srgbClr val="000000"/>
            </a:solidFill>
            <a:prstDash val="sysDot"/>
            <a:miter lim="800000"/>
            <a:headEnd/>
            <a:tailEnd/>
          </a:ln>
        </p:spPr>
        <p:txBody>
          <a:bodyPr/>
          <a:lstStyle/>
          <a:p>
            <a:endParaRPr lang="en-US"/>
          </a:p>
        </p:txBody>
      </p:sp>
      <p:sp>
        <p:nvSpPr>
          <p:cNvPr id="24612" name="Line 36"/>
          <p:cNvSpPr>
            <a:spLocks noChangeShapeType="1"/>
          </p:cNvSpPr>
          <p:nvPr/>
        </p:nvSpPr>
        <p:spPr bwMode="auto">
          <a:xfrm flipH="1">
            <a:off x="1557338" y="4935538"/>
            <a:ext cx="90487" cy="785812"/>
          </a:xfrm>
          <a:prstGeom prst="line">
            <a:avLst/>
          </a:prstGeom>
          <a:noFill/>
          <a:ln w="19080">
            <a:solidFill>
              <a:srgbClr val="000000"/>
            </a:solidFill>
            <a:prstDash val="sysDot"/>
            <a:miter lim="800000"/>
            <a:headEnd/>
            <a:tailEnd/>
          </a:ln>
        </p:spPr>
        <p:txBody>
          <a:bodyPr/>
          <a:lstStyle/>
          <a:p>
            <a:endParaRPr lang="en-US"/>
          </a:p>
        </p:txBody>
      </p:sp>
      <p:pic>
        <p:nvPicPr>
          <p:cNvPr id="24613" name="Picture 37"/>
          <p:cNvPicPr>
            <a:picLocks noChangeAspect="1" noChangeArrowheads="1"/>
          </p:cNvPicPr>
          <p:nvPr/>
        </p:nvPicPr>
        <p:blipFill>
          <a:blip r:embed="rId6" cstate="print"/>
          <a:srcRect/>
          <a:stretch>
            <a:fillRect/>
          </a:stretch>
        </p:blipFill>
        <p:spPr bwMode="auto">
          <a:xfrm>
            <a:off x="1500188" y="5321300"/>
            <a:ext cx="712787" cy="476250"/>
          </a:xfrm>
          <a:prstGeom prst="rect">
            <a:avLst/>
          </a:prstGeom>
          <a:noFill/>
          <a:ln w="9525">
            <a:noFill/>
            <a:round/>
            <a:headEnd/>
            <a:tailEnd/>
          </a:ln>
        </p:spPr>
      </p:pic>
      <p:sp>
        <p:nvSpPr>
          <p:cNvPr id="24614" name="Line 38"/>
          <p:cNvSpPr>
            <a:spLocks noChangeShapeType="1"/>
          </p:cNvSpPr>
          <p:nvPr/>
        </p:nvSpPr>
        <p:spPr bwMode="auto">
          <a:xfrm>
            <a:off x="1547813" y="5133975"/>
            <a:ext cx="142875" cy="1588"/>
          </a:xfrm>
          <a:prstGeom prst="line">
            <a:avLst/>
          </a:prstGeom>
          <a:noFill/>
          <a:ln w="22320">
            <a:solidFill>
              <a:srgbClr val="595959"/>
            </a:solidFill>
            <a:miter lim="800000"/>
            <a:headEnd/>
            <a:tailEnd/>
          </a:ln>
        </p:spPr>
        <p:txBody>
          <a:bodyPr/>
          <a:lstStyle/>
          <a:p>
            <a:endParaRPr lang="en-US"/>
          </a:p>
        </p:txBody>
      </p:sp>
      <p:sp>
        <p:nvSpPr>
          <p:cNvPr id="24615" name="Line 39"/>
          <p:cNvSpPr>
            <a:spLocks noChangeShapeType="1"/>
          </p:cNvSpPr>
          <p:nvPr/>
        </p:nvSpPr>
        <p:spPr bwMode="auto">
          <a:xfrm>
            <a:off x="1528763" y="5400675"/>
            <a:ext cx="142875" cy="1588"/>
          </a:xfrm>
          <a:prstGeom prst="line">
            <a:avLst/>
          </a:prstGeom>
          <a:noFill/>
          <a:ln w="22320">
            <a:solidFill>
              <a:srgbClr val="595959"/>
            </a:solidFill>
            <a:miter lim="800000"/>
            <a:headEnd/>
            <a:tailEnd/>
          </a:ln>
        </p:spPr>
        <p:txBody>
          <a:bodyPr/>
          <a:lstStyle/>
          <a:p>
            <a:endParaRPr lang="en-US"/>
          </a:p>
        </p:txBody>
      </p:sp>
      <p:sp>
        <p:nvSpPr>
          <p:cNvPr id="24616" name="Text Box 40"/>
          <p:cNvSpPr txBox="1">
            <a:spLocks noChangeArrowheads="1"/>
          </p:cNvSpPr>
          <p:nvPr/>
        </p:nvSpPr>
        <p:spPr bwMode="auto">
          <a:xfrm>
            <a:off x="773113" y="4656138"/>
            <a:ext cx="11430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595959"/>
                </a:solidFill>
              </a:rPr>
              <a:t>Monitor 2</a:t>
            </a:r>
          </a:p>
        </p:txBody>
      </p:sp>
      <p:sp>
        <p:nvSpPr>
          <p:cNvPr id="24617" name="Text Box 41"/>
          <p:cNvSpPr txBox="1">
            <a:spLocks noChangeArrowheads="1"/>
          </p:cNvSpPr>
          <p:nvPr/>
        </p:nvSpPr>
        <p:spPr bwMode="auto">
          <a:xfrm>
            <a:off x="723900" y="5886450"/>
            <a:ext cx="1143000" cy="33655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595959"/>
                </a:solidFill>
              </a:rPr>
              <a:t>Monitor 1</a:t>
            </a:r>
          </a:p>
        </p:txBody>
      </p:sp>
      <p:pic>
        <p:nvPicPr>
          <p:cNvPr id="24618" name="Picture 42"/>
          <p:cNvPicPr>
            <a:picLocks noChangeAspect="1" noChangeArrowheads="1"/>
          </p:cNvPicPr>
          <p:nvPr/>
        </p:nvPicPr>
        <p:blipFill>
          <a:blip r:embed="rId7" cstate="print"/>
          <a:srcRect/>
          <a:stretch>
            <a:fillRect/>
          </a:stretch>
        </p:blipFill>
        <p:spPr bwMode="auto">
          <a:xfrm>
            <a:off x="1889125" y="5986463"/>
            <a:ext cx="128588" cy="158750"/>
          </a:xfrm>
          <a:prstGeom prst="rect">
            <a:avLst/>
          </a:prstGeom>
          <a:noFill/>
          <a:ln w="9525">
            <a:noFill/>
            <a:round/>
            <a:headEnd/>
            <a:tailEnd/>
          </a:ln>
        </p:spPr>
      </p:pic>
      <p:pic>
        <p:nvPicPr>
          <p:cNvPr id="24619" name="Picture 43"/>
          <p:cNvPicPr>
            <a:picLocks noChangeAspect="1" noChangeArrowheads="1"/>
          </p:cNvPicPr>
          <p:nvPr/>
        </p:nvPicPr>
        <p:blipFill>
          <a:blip r:embed="rId7" cstate="print"/>
          <a:srcRect/>
          <a:stretch>
            <a:fillRect/>
          </a:stretch>
        </p:blipFill>
        <p:spPr bwMode="auto">
          <a:xfrm>
            <a:off x="1981200" y="6059488"/>
            <a:ext cx="128588" cy="158750"/>
          </a:xfrm>
          <a:prstGeom prst="rect">
            <a:avLst/>
          </a:prstGeom>
          <a:noFill/>
          <a:ln w="9525">
            <a:noFill/>
            <a:round/>
            <a:headEnd/>
            <a:tailEnd/>
          </a:ln>
        </p:spPr>
      </p:pic>
      <p:pic>
        <p:nvPicPr>
          <p:cNvPr id="24620" name="Picture 44"/>
          <p:cNvPicPr>
            <a:picLocks noChangeAspect="1" noChangeArrowheads="1"/>
          </p:cNvPicPr>
          <p:nvPr/>
        </p:nvPicPr>
        <p:blipFill>
          <a:blip r:embed="rId8" cstate="print"/>
          <a:srcRect/>
          <a:stretch>
            <a:fillRect/>
          </a:stretch>
        </p:blipFill>
        <p:spPr bwMode="auto">
          <a:xfrm>
            <a:off x="2054225" y="6115050"/>
            <a:ext cx="134938" cy="163513"/>
          </a:xfrm>
          <a:prstGeom prst="rect">
            <a:avLst/>
          </a:prstGeom>
          <a:noFill/>
          <a:ln w="9525">
            <a:noFill/>
            <a:round/>
            <a:headEnd/>
            <a:tailEnd/>
          </a:ln>
        </p:spPr>
      </p:pic>
      <p:sp>
        <p:nvSpPr>
          <p:cNvPr id="24621" name="Text Box 45"/>
          <p:cNvSpPr txBox="1">
            <a:spLocks noChangeArrowheads="1"/>
          </p:cNvSpPr>
          <p:nvPr/>
        </p:nvSpPr>
        <p:spPr bwMode="auto">
          <a:xfrm>
            <a:off x="2659063" y="4059238"/>
            <a:ext cx="500062" cy="368300"/>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FF0000"/>
                </a:solidFill>
              </a:rPr>
              <a:t>1m</a:t>
            </a:r>
          </a:p>
        </p:txBody>
      </p:sp>
      <p:sp>
        <p:nvSpPr>
          <p:cNvPr id="24622" name="Line 46"/>
          <p:cNvSpPr>
            <a:spLocks noChangeShapeType="1"/>
          </p:cNvSpPr>
          <p:nvPr/>
        </p:nvSpPr>
        <p:spPr bwMode="auto">
          <a:xfrm>
            <a:off x="2644775" y="4359275"/>
            <a:ext cx="500063" cy="1588"/>
          </a:xfrm>
          <a:prstGeom prst="line">
            <a:avLst/>
          </a:prstGeom>
          <a:noFill/>
          <a:ln w="28440">
            <a:solidFill>
              <a:srgbClr val="0000FF"/>
            </a:solidFill>
            <a:miter lim="800000"/>
            <a:headEnd/>
            <a:tailEnd/>
          </a:ln>
        </p:spPr>
        <p:txBody>
          <a:bodyPr/>
          <a:lstStyle/>
          <a:p>
            <a:endParaRPr lang="en-US"/>
          </a:p>
        </p:txBody>
      </p:sp>
      <p:sp>
        <p:nvSpPr>
          <p:cNvPr id="24623" name="Line 47"/>
          <p:cNvSpPr>
            <a:spLocks noChangeShapeType="1"/>
          </p:cNvSpPr>
          <p:nvPr/>
        </p:nvSpPr>
        <p:spPr bwMode="auto">
          <a:xfrm flipH="1">
            <a:off x="2638425" y="4297363"/>
            <a:ext cx="11113" cy="142875"/>
          </a:xfrm>
          <a:prstGeom prst="line">
            <a:avLst/>
          </a:prstGeom>
          <a:noFill/>
          <a:ln w="19080">
            <a:solidFill>
              <a:srgbClr val="0000FF"/>
            </a:solidFill>
            <a:miter lim="800000"/>
            <a:headEnd/>
            <a:tailEnd/>
          </a:ln>
        </p:spPr>
        <p:txBody>
          <a:bodyPr/>
          <a:lstStyle/>
          <a:p>
            <a:endParaRPr lang="en-US"/>
          </a:p>
        </p:txBody>
      </p:sp>
      <p:sp>
        <p:nvSpPr>
          <p:cNvPr id="24624" name="Line 48"/>
          <p:cNvSpPr>
            <a:spLocks noChangeShapeType="1"/>
          </p:cNvSpPr>
          <p:nvPr/>
        </p:nvSpPr>
        <p:spPr bwMode="auto">
          <a:xfrm flipH="1">
            <a:off x="3138488" y="4297363"/>
            <a:ext cx="11112" cy="142875"/>
          </a:xfrm>
          <a:prstGeom prst="line">
            <a:avLst/>
          </a:prstGeom>
          <a:noFill/>
          <a:ln w="19080">
            <a:solidFill>
              <a:srgbClr val="0000FF"/>
            </a:solidFill>
            <a:miter lim="800000"/>
            <a:headEnd/>
            <a:tailEnd/>
          </a:ln>
        </p:spPr>
        <p:txBody>
          <a:bodyPr/>
          <a:lstStyle/>
          <a:p>
            <a:endParaRPr lang="en-US"/>
          </a:p>
        </p:txBody>
      </p:sp>
      <p:pic>
        <p:nvPicPr>
          <p:cNvPr id="24625" name="Picture 49"/>
          <p:cNvPicPr>
            <a:picLocks noChangeAspect="1" noChangeArrowheads="1"/>
          </p:cNvPicPr>
          <p:nvPr/>
        </p:nvPicPr>
        <p:blipFill>
          <a:blip r:embed="rId9" cstate="print"/>
          <a:srcRect/>
          <a:stretch>
            <a:fillRect/>
          </a:stretch>
        </p:blipFill>
        <p:spPr bwMode="auto">
          <a:xfrm>
            <a:off x="6961188" y="1103313"/>
            <a:ext cx="171450" cy="139700"/>
          </a:xfrm>
          <a:prstGeom prst="rect">
            <a:avLst/>
          </a:prstGeom>
          <a:noFill/>
          <a:ln w="9525">
            <a:noFill/>
            <a:round/>
            <a:headEnd/>
            <a:tailEnd/>
          </a:ln>
        </p:spPr>
      </p:pic>
      <p:sp>
        <p:nvSpPr>
          <p:cNvPr id="24626" name="Text Box 50"/>
          <p:cNvSpPr txBox="1">
            <a:spLocks noChangeArrowheads="1"/>
          </p:cNvSpPr>
          <p:nvPr/>
        </p:nvSpPr>
        <p:spPr bwMode="auto">
          <a:xfrm>
            <a:off x="7083425" y="1076325"/>
            <a:ext cx="357188" cy="341313"/>
          </a:xfrm>
          <a:prstGeom prst="rect">
            <a:avLst/>
          </a:prstGeom>
          <a:noFill/>
          <a:ln w="9525">
            <a:noFill/>
            <a:round/>
            <a:headEnd/>
            <a:tailEnd/>
          </a:ln>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i="1">
                <a:solidFill>
                  <a:srgbClr val="00CC00"/>
                </a:solidFill>
                <a:cs typeface="Times New Roman" pitchFamily="18" charset="0"/>
              </a:rPr>
              <a:t>Č</a:t>
            </a:r>
            <a:endParaRPr lang="en-US" sz="1600" b="0" i="1">
              <a:solidFill>
                <a:srgbClr val="00CC00"/>
              </a:solidFill>
            </a:endParaRPr>
          </a:p>
        </p:txBody>
      </p:sp>
      <p:sp>
        <p:nvSpPr>
          <p:cNvPr id="24627" name="Line 53"/>
          <p:cNvSpPr>
            <a:spLocks noChangeShapeType="1"/>
          </p:cNvSpPr>
          <p:nvPr/>
        </p:nvSpPr>
        <p:spPr bwMode="auto">
          <a:xfrm>
            <a:off x="1538288" y="5267325"/>
            <a:ext cx="142875" cy="1588"/>
          </a:xfrm>
          <a:prstGeom prst="line">
            <a:avLst/>
          </a:prstGeom>
          <a:noFill/>
          <a:ln w="22320">
            <a:solidFill>
              <a:srgbClr val="595959"/>
            </a:solidFill>
            <a:miter lim="800000"/>
            <a:headEnd/>
            <a:tailEnd/>
          </a:ln>
        </p:spPr>
        <p:txBody>
          <a:bodyPr/>
          <a:lstStyle/>
          <a:p>
            <a:endParaRPr lang="en-US"/>
          </a:p>
        </p:txBody>
      </p:sp>
      <p:pic>
        <p:nvPicPr>
          <p:cNvPr id="24628" name="Picture 54"/>
          <p:cNvPicPr>
            <a:picLocks noChangeAspect="1" noChangeArrowheads="1"/>
          </p:cNvPicPr>
          <p:nvPr/>
        </p:nvPicPr>
        <p:blipFill>
          <a:blip r:embed="rId10" cstate="print"/>
          <a:srcRect/>
          <a:stretch>
            <a:fillRect/>
          </a:stretch>
        </p:blipFill>
        <p:spPr bwMode="auto">
          <a:xfrm>
            <a:off x="2066925" y="5711825"/>
            <a:ext cx="169863" cy="195263"/>
          </a:xfrm>
          <a:prstGeom prst="rect">
            <a:avLst/>
          </a:prstGeom>
          <a:noFill/>
          <a:ln w="9525">
            <a:noFill/>
            <a:round/>
            <a:headEnd/>
            <a:tailEnd/>
          </a:ln>
        </p:spPr>
      </p:pic>
      <p:pic>
        <p:nvPicPr>
          <p:cNvPr id="24629" name="Picture 55"/>
          <p:cNvPicPr>
            <a:picLocks noChangeAspect="1" noChangeArrowheads="1"/>
          </p:cNvPicPr>
          <p:nvPr/>
        </p:nvPicPr>
        <p:blipFill>
          <a:blip r:embed="rId11" cstate="print"/>
          <a:srcRect/>
          <a:stretch>
            <a:fillRect/>
          </a:stretch>
        </p:blipFill>
        <p:spPr bwMode="auto">
          <a:xfrm>
            <a:off x="1889125" y="5321300"/>
            <a:ext cx="225425" cy="231775"/>
          </a:xfrm>
          <a:prstGeom prst="rect">
            <a:avLst/>
          </a:prstGeom>
          <a:noFill/>
          <a:ln w="9525">
            <a:noFill/>
            <a:round/>
            <a:headEnd/>
            <a:tailEnd/>
          </a:ln>
        </p:spPr>
      </p:pic>
      <p:sp>
        <p:nvSpPr>
          <p:cNvPr id="24630" name="Text Box 2"/>
          <p:cNvSpPr txBox="1">
            <a:spLocks noChangeArrowheads="1"/>
          </p:cNvSpPr>
          <p:nvPr/>
        </p:nvSpPr>
        <p:spPr bwMode="auto">
          <a:xfrm>
            <a:off x="1697038" y="152400"/>
            <a:ext cx="6989762"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66FF"/>
                </a:solidFill>
              </a:rPr>
              <a:t>Experiment FRAGM </a:t>
            </a:r>
          </a:p>
        </p:txBody>
      </p:sp>
      <p:sp>
        <p:nvSpPr>
          <p:cNvPr id="55" name="TextBox 54"/>
          <p:cNvSpPr txBox="1"/>
          <p:nvPr/>
        </p:nvSpPr>
        <p:spPr>
          <a:xfrm>
            <a:off x="7467600" y="2667000"/>
            <a:ext cx="994183" cy="1015663"/>
          </a:xfrm>
          <a:prstGeom prst="rect">
            <a:avLst/>
          </a:prstGeom>
          <a:noFill/>
        </p:spPr>
        <p:txBody>
          <a:bodyPr wrap="none" rtlCol="0">
            <a:spAutoFit/>
          </a:bodyPr>
          <a:lstStyle/>
          <a:p>
            <a:r>
              <a:rPr lang="en-US" sz="2000" dirty="0" smtClean="0">
                <a:solidFill>
                  <a:srgbClr val="C00000"/>
                </a:solidFill>
              </a:rPr>
              <a:t>Max. </a:t>
            </a:r>
          </a:p>
          <a:p>
            <a:r>
              <a:rPr lang="en-US" sz="2000" dirty="0" smtClean="0">
                <a:solidFill>
                  <a:srgbClr val="C00000"/>
                </a:solidFill>
              </a:rPr>
              <a:t>rigidity</a:t>
            </a:r>
          </a:p>
          <a:p>
            <a:r>
              <a:rPr lang="en-US" sz="2000" dirty="0" smtClean="0">
                <a:solidFill>
                  <a:srgbClr val="C00000"/>
                </a:solidFill>
              </a:rPr>
              <a:t>6 </a:t>
            </a:r>
            <a:r>
              <a:rPr lang="en-US" sz="2000" dirty="0" err="1" smtClean="0">
                <a:solidFill>
                  <a:srgbClr val="C00000"/>
                </a:solidFill>
              </a:rPr>
              <a:t>GeV</a:t>
            </a:r>
            <a:endParaRPr lang="ru-RU" sz="2000" dirty="0">
              <a:solidFill>
                <a:srgbClr val="C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cstate="print"/>
          <a:srcRect/>
          <a:stretch>
            <a:fillRect/>
          </a:stretch>
        </p:blipFill>
        <p:spPr bwMode="auto">
          <a:xfrm>
            <a:off x="265113" y="1501775"/>
            <a:ext cx="8453437" cy="3949700"/>
          </a:xfrm>
          <a:prstGeom prst="rect">
            <a:avLst/>
          </a:prstGeom>
          <a:noFill/>
          <a:ln w="9525">
            <a:noFill/>
            <a:round/>
            <a:headEnd/>
            <a:tailEnd/>
          </a:ln>
        </p:spPr>
      </p:pic>
      <p:sp>
        <p:nvSpPr>
          <p:cNvPr id="49155" name="Text Box 2"/>
          <p:cNvSpPr txBox="1">
            <a:spLocks noChangeArrowheads="1"/>
          </p:cNvSpPr>
          <p:nvPr/>
        </p:nvSpPr>
        <p:spPr bwMode="auto">
          <a:xfrm>
            <a:off x="1600200" y="152400"/>
            <a:ext cx="7275513"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0" dirty="0">
                <a:solidFill>
                  <a:srgbClr val="0066FF"/>
                </a:solidFill>
              </a:rPr>
              <a:t> </a:t>
            </a:r>
            <a:r>
              <a:rPr lang="en-US" dirty="0">
                <a:solidFill>
                  <a:srgbClr val="0066FF"/>
                </a:solidFill>
              </a:rPr>
              <a:t>Fragment production </a:t>
            </a:r>
            <a:r>
              <a:rPr lang="en-US" dirty="0" smtClean="0">
                <a:solidFill>
                  <a:srgbClr val="0066FF"/>
                </a:solidFill>
              </a:rPr>
              <a:t>in </a:t>
            </a:r>
            <a:r>
              <a:rPr lang="en-US" dirty="0">
                <a:solidFill>
                  <a:srgbClr val="0066FF"/>
                </a:solidFill>
              </a:rPr>
              <a:t>FRAGM </a:t>
            </a:r>
          </a:p>
        </p:txBody>
      </p:sp>
      <p:sp>
        <p:nvSpPr>
          <p:cNvPr id="49156" name="Text Box 3"/>
          <p:cNvSpPr txBox="1">
            <a:spLocks noChangeArrowheads="1"/>
          </p:cNvSpPr>
          <p:nvPr/>
        </p:nvSpPr>
        <p:spPr bwMode="auto">
          <a:xfrm>
            <a:off x="2139950" y="766763"/>
            <a:ext cx="5037138" cy="460375"/>
          </a:xfrm>
          <a:prstGeom prst="rect">
            <a:avLst/>
          </a:prstGeom>
          <a:noFill/>
          <a:ln w="9525">
            <a:noFill/>
            <a:round/>
            <a:headEnd/>
            <a:tailEnd/>
          </a:ln>
        </p:spPr>
        <p:txBody>
          <a:bodyPr wrap="non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0">
                <a:solidFill>
                  <a:srgbClr val="C00000"/>
                </a:solidFill>
              </a:rPr>
              <a:t>C</a:t>
            </a:r>
            <a:r>
              <a:rPr lang="en-US" sz="2400" b="0">
                <a:solidFill>
                  <a:srgbClr val="0000FF"/>
                </a:solidFill>
              </a:rPr>
              <a:t> </a:t>
            </a:r>
            <a:r>
              <a:rPr lang="en-US" sz="2400" b="0">
                <a:solidFill>
                  <a:srgbClr val="0000FF"/>
                </a:solidFill>
                <a:latin typeface="Symbol" pitchFamily="18" charset="2"/>
              </a:rPr>
              <a:t></a:t>
            </a:r>
            <a:r>
              <a:rPr lang="en-US" sz="2400" b="0">
                <a:solidFill>
                  <a:srgbClr val="0000FF"/>
                </a:solidFill>
              </a:rPr>
              <a:t> </a:t>
            </a:r>
            <a:r>
              <a:rPr lang="en-US" sz="2400" b="0">
                <a:solidFill>
                  <a:srgbClr val="00B0F0"/>
                </a:solidFill>
              </a:rPr>
              <a:t>Be</a:t>
            </a:r>
            <a:r>
              <a:rPr lang="en-US" sz="2400" b="0">
                <a:solidFill>
                  <a:srgbClr val="0000FF"/>
                </a:solidFill>
              </a:rPr>
              <a:t> collisions at 0.95 GeV/nucleon</a:t>
            </a:r>
          </a:p>
        </p:txBody>
      </p:sp>
      <p:sp>
        <p:nvSpPr>
          <p:cNvPr id="49157" name="Text Box 4"/>
          <p:cNvSpPr txBox="1">
            <a:spLocks noChangeArrowheads="1"/>
          </p:cNvSpPr>
          <p:nvPr/>
        </p:nvSpPr>
        <p:spPr bwMode="auto">
          <a:xfrm>
            <a:off x="1103313" y="1217613"/>
            <a:ext cx="3095625" cy="292100"/>
          </a:xfrm>
          <a:prstGeom prst="rect">
            <a:avLst/>
          </a:prstGeom>
          <a:solidFill>
            <a:srgbClr val="FFFFFF"/>
          </a:solidFill>
          <a:ln w="9360">
            <a:solidFill>
              <a:srgbClr val="000000"/>
            </a:solidFill>
            <a:miter lim="800000"/>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FF"/>
                </a:solidFill>
              </a:rPr>
              <a:t>P beamline / Z = 2.5 GeV/c</a:t>
            </a:r>
            <a:r>
              <a:rPr lang="en-US" sz="1800" b="0">
                <a:solidFill>
                  <a:srgbClr val="000000"/>
                </a:solidFill>
              </a:rPr>
              <a:t> </a:t>
            </a:r>
          </a:p>
        </p:txBody>
      </p:sp>
      <p:sp>
        <p:nvSpPr>
          <p:cNvPr id="49158" name="Text Box 5"/>
          <p:cNvSpPr txBox="1">
            <a:spLocks noChangeArrowheads="1"/>
          </p:cNvSpPr>
          <p:nvPr/>
        </p:nvSpPr>
        <p:spPr bwMode="auto">
          <a:xfrm>
            <a:off x="5313363" y="1217613"/>
            <a:ext cx="3095625" cy="292100"/>
          </a:xfrm>
          <a:prstGeom prst="rect">
            <a:avLst/>
          </a:prstGeom>
          <a:solidFill>
            <a:srgbClr val="FFFFFF"/>
          </a:solidFill>
          <a:ln w="9360">
            <a:solidFill>
              <a:srgbClr val="000000"/>
            </a:solidFill>
            <a:miter lim="800000"/>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FF"/>
                </a:solidFill>
              </a:rPr>
              <a:t>P beamline / Z = 3.5 GeV/c</a:t>
            </a:r>
            <a:r>
              <a:rPr lang="en-US" sz="1800" b="0">
                <a:solidFill>
                  <a:srgbClr val="000000"/>
                </a:solidFill>
              </a:rPr>
              <a:t> </a:t>
            </a:r>
          </a:p>
        </p:txBody>
      </p:sp>
      <p:sp>
        <p:nvSpPr>
          <p:cNvPr id="49159" name="Text Box 6"/>
          <p:cNvSpPr txBox="1">
            <a:spLocks noChangeArrowheads="1"/>
          </p:cNvSpPr>
          <p:nvPr/>
        </p:nvSpPr>
        <p:spPr bwMode="auto">
          <a:xfrm>
            <a:off x="3248025" y="5251450"/>
            <a:ext cx="1177925" cy="244475"/>
          </a:xfrm>
          <a:prstGeom prst="rect">
            <a:avLst/>
          </a:prstGeom>
          <a:solidFill>
            <a:srgbClr val="FFFFFF"/>
          </a:solidFill>
          <a:ln w="9525">
            <a:noFill/>
            <a:round/>
            <a:headEnd/>
            <a:tailEnd/>
          </a:ln>
        </p:spPr>
        <p:txBody>
          <a:bodyPr wrap="none" lIns="0" tIns="0" rIns="0" bIns="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0000"/>
                </a:solidFill>
              </a:rPr>
              <a:t>QDC channel</a:t>
            </a:r>
          </a:p>
        </p:txBody>
      </p:sp>
      <p:pic>
        <p:nvPicPr>
          <p:cNvPr id="49160" name="Picture 7"/>
          <p:cNvPicPr>
            <a:picLocks noChangeAspect="1" noChangeArrowheads="1"/>
          </p:cNvPicPr>
          <p:nvPr/>
        </p:nvPicPr>
        <p:blipFill>
          <a:blip r:embed="rId4" cstate="print"/>
          <a:srcRect/>
          <a:stretch>
            <a:fillRect/>
          </a:stretch>
        </p:blipFill>
        <p:spPr bwMode="auto">
          <a:xfrm>
            <a:off x="152400" y="1243013"/>
            <a:ext cx="334963" cy="1695450"/>
          </a:xfrm>
          <a:prstGeom prst="rect">
            <a:avLst/>
          </a:prstGeom>
          <a:noFill/>
          <a:ln w="9525">
            <a:noFill/>
            <a:round/>
            <a:headEnd/>
            <a:tailEnd/>
          </a:ln>
        </p:spPr>
      </p:pic>
      <p:pic>
        <p:nvPicPr>
          <p:cNvPr id="49161" name="Picture 8"/>
          <p:cNvPicPr>
            <a:picLocks noChangeAspect="1" noChangeArrowheads="1"/>
          </p:cNvPicPr>
          <p:nvPr/>
        </p:nvPicPr>
        <p:blipFill>
          <a:blip r:embed="rId5" cstate="print"/>
          <a:srcRect/>
          <a:stretch>
            <a:fillRect/>
          </a:stretch>
        </p:blipFill>
        <p:spPr bwMode="auto">
          <a:xfrm>
            <a:off x="4432300" y="1225550"/>
            <a:ext cx="334963" cy="1700213"/>
          </a:xfrm>
          <a:prstGeom prst="rect">
            <a:avLst/>
          </a:prstGeom>
          <a:noFill/>
          <a:ln w="9525">
            <a:noFill/>
            <a:round/>
            <a:headEnd/>
            <a:tailEnd/>
          </a:ln>
        </p:spPr>
      </p:pic>
      <p:sp>
        <p:nvSpPr>
          <p:cNvPr id="49162" name="Text Box 9"/>
          <p:cNvSpPr txBox="1">
            <a:spLocks noChangeArrowheads="1"/>
          </p:cNvSpPr>
          <p:nvPr/>
        </p:nvSpPr>
        <p:spPr bwMode="auto">
          <a:xfrm>
            <a:off x="7543800" y="5256213"/>
            <a:ext cx="1177925" cy="244475"/>
          </a:xfrm>
          <a:prstGeom prst="rect">
            <a:avLst/>
          </a:prstGeom>
          <a:solidFill>
            <a:srgbClr val="FFFFFF"/>
          </a:solidFill>
          <a:ln w="9525">
            <a:noFill/>
            <a:round/>
            <a:headEnd/>
            <a:tailEnd/>
          </a:ln>
        </p:spPr>
        <p:txBody>
          <a:bodyPr wrap="none" lIns="0" tIns="0" rIns="0" bIns="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0000"/>
                </a:solidFill>
              </a:rPr>
              <a:t>QDC channel</a:t>
            </a:r>
          </a:p>
        </p:txBody>
      </p:sp>
      <p:sp>
        <p:nvSpPr>
          <p:cNvPr id="49163" name="Oval 10"/>
          <p:cNvSpPr>
            <a:spLocks noChangeArrowheads="1"/>
          </p:cNvSpPr>
          <p:nvPr/>
        </p:nvSpPr>
        <p:spPr bwMode="auto">
          <a:xfrm>
            <a:off x="1568450" y="4602163"/>
            <a:ext cx="457200" cy="228600"/>
          </a:xfrm>
          <a:prstGeom prst="ellipse">
            <a:avLst/>
          </a:prstGeom>
          <a:noFill/>
          <a:ln w="25560">
            <a:solidFill>
              <a:srgbClr val="0070C0"/>
            </a:solidFill>
            <a:miter lim="800000"/>
            <a:headEnd/>
            <a:tailEnd/>
          </a:ln>
        </p:spPr>
        <p:txBody>
          <a:bodyPr wrap="none" anchor="ctr"/>
          <a:lstStyle/>
          <a:p>
            <a:endParaRPr lang="en-US"/>
          </a:p>
        </p:txBody>
      </p:sp>
      <p:sp>
        <p:nvSpPr>
          <p:cNvPr id="49164" name="Oval 11"/>
          <p:cNvSpPr>
            <a:spLocks noChangeArrowheads="1"/>
          </p:cNvSpPr>
          <p:nvPr/>
        </p:nvSpPr>
        <p:spPr bwMode="auto">
          <a:xfrm>
            <a:off x="1362075" y="3367088"/>
            <a:ext cx="547688" cy="347662"/>
          </a:xfrm>
          <a:prstGeom prst="ellipse">
            <a:avLst/>
          </a:prstGeom>
          <a:noFill/>
          <a:ln w="25560">
            <a:solidFill>
              <a:srgbClr val="0070C0"/>
            </a:solidFill>
            <a:miter lim="800000"/>
            <a:headEnd/>
            <a:tailEnd/>
          </a:ln>
        </p:spPr>
        <p:txBody>
          <a:bodyPr wrap="none" anchor="ctr"/>
          <a:lstStyle/>
          <a:p>
            <a:endParaRPr lang="en-US"/>
          </a:p>
        </p:txBody>
      </p:sp>
      <p:sp>
        <p:nvSpPr>
          <p:cNvPr id="49165" name="Text Box 12"/>
          <p:cNvSpPr txBox="1">
            <a:spLocks noChangeArrowheads="1"/>
          </p:cNvSpPr>
          <p:nvPr/>
        </p:nvSpPr>
        <p:spPr bwMode="auto">
          <a:xfrm>
            <a:off x="1301750" y="3062288"/>
            <a:ext cx="576263"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70C0"/>
                </a:solidFill>
              </a:rPr>
              <a:t>2</a:t>
            </a:r>
            <a:r>
              <a:rPr lang="en-US" sz="2000" b="0">
                <a:solidFill>
                  <a:srgbClr val="0070C0"/>
                </a:solidFill>
              </a:rPr>
              <a:t>H</a:t>
            </a:r>
          </a:p>
        </p:txBody>
      </p:sp>
      <p:sp>
        <p:nvSpPr>
          <p:cNvPr id="49166" name="Text Box 13"/>
          <p:cNvSpPr txBox="1">
            <a:spLocks noChangeArrowheads="1"/>
          </p:cNvSpPr>
          <p:nvPr/>
        </p:nvSpPr>
        <p:spPr bwMode="auto">
          <a:xfrm>
            <a:off x="1476375" y="4292600"/>
            <a:ext cx="574675"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70C0"/>
                </a:solidFill>
              </a:rPr>
              <a:t>3</a:t>
            </a:r>
            <a:r>
              <a:rPr lang="en-US" sz="2000" b="0">
                <a:solidFill>
                  <a:srgbClr val="0070C0"/>
                </a:solidFill>
              </a:rPr>
              <a:t>H</a:t>
            </a:r>
          </a:p>
        </p:txBody>
      </p:sp>
      <p:sp>
        <p:nvSpPr>
          <p:cNvPr id="49167" name="Oval 14"/>
          <p:cNvSpPr>
            <a:spLocks noChangeArrowheads="1"/>
          </p:cNvSpPr>
          <p:nvPr/>
        </p:nvSpPr>
        <p:spPr bwMode="auto">
          <a:xfrm>
            <a:off x="1258888" y="2587625"/>
            <a:ext cx="549275" cy="347663"/>
          </a:xfrm>
          <a:prstGeom prst="ellipse">
            <a:avLst/>
          </a:prstGeom>
          <a:noFill/>
          <a:ln w="25560">
            <a:solidFill>
              <a:srgbClr val="0070C0"/>
            </a:solidFill>
            <a:miter lim="800000"/>
            <a:headEnd/>
            <a:tailEnd/>
          </a:ln>
        </p:spPr>
        <p:txBody>
          <a:bodyPr wrap="none" anchor="ctr"/>
          <a:lstStyle/>
          <a:p>
            <a:endParaRPr lang="en-US"/>
          </a:p>
        </p:txBody>
      </p:sp>
      <p:sp>
        <p:nvSpPr>
          <p:cNvPr id="49168" name="Oval 15"/>
          <p:cNvSpPr>
            <a:spLocks noChangeArrowheads="1"/>
          </p:cNvSpPr>
          <p:nvPr/>
        </p:nvSpPr>
        <p:spPr bwMode="auto">
          <a:xfrm>
            <a:off x="2101850" y="2865438"/>
            <a:ext cx="593725" cy="269875"/>
          </a:xfrm>
          <a:prstGeom prst="ellipse">
            <a:avLst/>
          </a:prstGeom>
          <a:noFill/>
          <a:ln w="25560">
            <a:solidFill>
              <a:srgbClr val="00CC00"/>
            </a:solidFill>
            <a:miter lim="800000"/>
            <a:headEnd/>
            <a:tailEnd/>
          </a:ln>
        </p:spPr>
        <p:txBody>
          <a:bodyPr wrap="none" anchor="ctr"/>
          <a:lstStyle/>
          <a:p>
            <a:endParaRPr lang="en-US"/>
          </a:p>
        </p:txBody>
      </p:sp>
      <p:sp>
        <p:nvSpPr>
          <p:cNvPr id="49169" name="Text Box 16"/>
          <p:cNvSpPr txBox="1">
            <a:spLocks noChangeArrowheads="1"/>
          </p:cNvSpPr>
          <p:nvPr/>
        </p:nvSpPr>
        <p:spPr bwMode="auto">
          <a:xfrm>
            <a:off x="2032000" y="2544763"/>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CC00"/>
                </a:solidFill>
              </a:rPr>
              <a:t>3</a:t>
            </a:r>
            <a:r>
              <a:rPr lang="en-US" sz="2000" b="0">
                <a:solidFill>
                  <a:srgbClr val="00CC00"/>
                </a:solidFill>
              </a:rPr>
              <a:t>He</a:t>
            </a:r>
            <a:r>
              <a:rPr lang="en-US" sz="2000" b="0">
                <a:solidFill>
                  <a:srgbClr val="0070C0"/>
                </a:solidFill>
              </a:rPr>
              <a:t> </a:t>
            </a:r>
          </a:p>
        </p:txBody>
      </p:sp>
      <p:sp>
        <p:nvSpPr>
          <p:cNvPr id="49170" name="Text Box 17"/>
          <p:cNvSpPr txBox="1">
            <a:spLocks noChangeArrowheads="1"/>
          </p:cNvSpPr>
          <p:nvPr/>
        </p:nvSpPr>
        <p:spPr bwMode="auto">
          <a:xfrm>
            <a:off x="1746250" y="3060700"/>
            <a:ext cx="712788"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CC00"/>
                </a:solidFill>
              </a:rPr>
              <a:t>4</a:t>
            </a:r>
            <a:r>
              <a:rPr lang="en-US" sz="2000" b="0">
                <a:solidFill>
                  <a:srgbClr val="00CC00"/>
                </a:solidFill>
              </a:rPr>
              <a:t>He</a:t>
            </a:r>
            <a:r>
              <a:rPr lang="en-US" sz="2000" b="0">
                <a:solidFill>
                  <a:srgbClr val="0070C0"/>
                </a:solidFill>
              </a:rPr>
              <a:t> </a:t>
            </a:r>
          </a:p>
        </p:txBody>
      </p:sp>
      <p:sp>
        <p:nvSpPr>
          <p:cNvPr id="49171" name="Oval 18"/>
          <p:cNvSpPr>
            <a:spLocks noChangeArrowheads="1"/>
          </p:cNvSpPr>
          <p:nvPr/>
        </p:nvSpPr>
        <p:spPr bwMode="auto">
          <a:xfrm>
            <a:off x="2211388" y="3313113"/>
            <a:ext cx="539750" cy="269875"/>
          </a:xfrm>
          <a:prstGeom prst="ellipse">
            <a:avLst/>
          </a:prstGeom>
          <a:noFill/>
          <a:ln w="25560">
            <a:solidFill>
              <a:srgbClr val="00CC00"/>
            </a:solidFill>
            <a:miter lim="800000"/>
            <a:headEnd/>
            <a:tailEnd/>
          </a:ln>
        </p:spPr>
        <p:txBody>
          <a:bodyPr wrap="none" anchor="ctr"/>
          <a:lstStyle/>
          <a:p>
            <a:endParaRPr lang="en-US"/>
          </a:p>
        </p:txBody>
      </p:sp>
      <p:sp>
        <p:nvSpPr>
          <p:cNvPr id="49172" name="Oval 19"/>
          <p:cNvSpPr>
            <a:spLocks noChangeArrowheads="1"/>
          </p:cNvSpPr>
          <p:nvPr/>
        </p:nvSpPr>
        <p:spPr bwMode="auto">
          <a:xfrm>
            <a:off x="3416300" y="3078163"/>
            <a:ext cx="457200" cy="228600"/>
          </a:xfrm>
          <a:prstGeom prst="ellipse">
            <a:avLst/>
          </a:prstGeom>
          <a:noFill/>
          <a:ln w="25560">
            <a:solidFill>
              <a:srgbClr val="66CCFF"/>
            </a:solidFill>
            <a:miter lim="800000"/>
            <a:headEnd/>
            <a:tailEnd/>
          </a:ln>
        </p:spPr>
        <p:txBody>
          <a:bodyPr wrap="none" anchor="ctr"/>
          <a:lstStyle/>
          <a:p>
            <a:endParaRPr lang="en-US"/>
          </a:p>
        </p:txBody>
      </p:sp>
      <p:sp>
        <p:nvSpPr>
          <p:cNvPr id="49173" name="Text Box 20"/>
          <p:cNvSpPr txBox="1">
            <a:spLocks noChangeArrowheads="1"/>
          </p:cNvSpPr>
          <p:nvPr/>
        </p:nvSpPr>
        <p:spPr bwMode="auto">
          <a:xfrm>
            <a:off x="3192463" y="2778125"/>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B0F0"/>
                </a:solidFill>
              </a:rPr>
              <a:t>7</a:t>
            </a:r>
            <a:r>
              <a:rPr lang="en-US" sz="2000" b="0">
                <a:solidFill>
                  <a:srgbClr val="00B0F0"/>
                </a:solidFill>
              </a:rPr>
              <a:t>Be</a:t>
            </a:r>
            <a:r>
              <a:rPr lang="en-US" sz="2000" b="0">
                <a:solidFill>
                  <a:srgbClr val="0070C0"/>
                </a:solidFill>
              </a:rPr>
              <a:t> </a:t>
            </a:r>
          </a:p>
        </p:txBody>
      </p:sp>
      <p:sp>
        <p:nvSpPr>
          <p:cNvPr id="49174" name="Oval 21"/>
          <p:cNvSpPr>
            <a:spLocks noChangeArrowheads="1"/>
          </p:cNvSpPr>
          <p:nvPr/>
        </p:nvSpPr>
        <p:spPr bwMode="auto">
          <a:xfrm>
            <a:off x="2987675" y="3338513"/>
            <a:ext cx="320675" cy="182562"/>
          </a:xfrm>
          <a:prstGeom prst="ellipse">
            <a:avLst/>
          </a:prstGeom>
          <a:noFill/>
          <a:ln w="25560">
            <a:solidFill>
              <a:srgbClr val="0000FF"/>
            </a:solidFill>
            <a:miter lim="800000"/>
            <a:headEnd/>
            <a:tailEnd/>
          </a:ln>
        </p:spPr>
        <p:txBody>
          <a:bodyPr wrap="none" anchor="ctr"/>
          <a:lstStyle/>
          <a:p>
            <a:endParaRPr lang="en-US"/>
          </a:p>
        </p:txBody>
      </p:sp>
      <p:sp>
        <p:nvSpPr>
          <p:cNvPr id="49175" name="Text Box 22"/>
          <p:cNvSpPr txBox="1">
            <a:spLocks noChangeArrowheads="1"/>
          </p:cNvSpPr>
          <p:nvPr/>
        </p:nvSpPr>
        <p:spPr bwMode="auto">
          <a:xfrm>
            <a:off x="2759075" y="3040063"/>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00FF"/>
                </a:solidFill>
              </a:rPr>
              <a:t>6</a:t>
            </a:r>
            <a:r>
              <a:rPr lang="en-US" sz="2000" b="0">
                <a:solidFill>
                  <a:srgbClr val="0000FF"/>
                </a:solidFill>
              </a:rPr>
              <a:t>Li</a:t>
            </a:r>
            <a:r>
              <a:rPr lang="en-US" sz="2000" b="0">
                <a:solidFill>
                  <a:srgbClr val="0070C0"/>
                </a:solidFill>
              </a:rPr>
              <a:t> </a:t>
            </a:r>
          </a:p>
        </p:txBody>
      </p:sp>
      <p:pic>
        <p:nvPicPr>
          <p:cNvPr id="49176" name="Picture 23"/>
          <p:cNvPicPr>
            <a:picLocks noChangeAspect="1" noChangeArrowheads="1"/>
          </p:cNvPicPr>
          <p:nvPr/>
        </p:nvPicPr>
        <p:blipFill>
          <a:blip r:embed="rId6" cstate="print"/>
          <a:srcRect/>
          <a:stretch>
            <a:fillRect/>
          </a:stretch>
        </p:blipFill>
        <p:spPr bwMode="auto">
          <a:xfrm>
            <a:off x="3057525" y="3362325"/>
            <a:ext cx="219075" cy="133350"/>
          </a:xfrm>
          <a:prstGeom prst="rect">
            <a:avLst/>
          </a:prstGeom>
          <a:noFill/>
          <a:ln w="9525">
            <a:noFill/>
            <a:round/>
            <a:headEnd/>
            <a:tailEnd/>
          </a:ln>
        </p:spPr>
      </p:pic>
      <p:sp>
        <p:nvSpPr>
          <p:cNvPr id="49177" name="Oval 24"/>
          <p:cNvSpPr>
            <a:spLocks noChangeArrowheads="1"/>
          </p:cNvSpPr>
          <p:nvPr/>
        </p:nvSpPr>
        <p:spPr bwMode="auto">
          <a:xfrm>
            <a:off x="3851275" y="2957513"/>
            <a:ext cx="320675" cy="184150"/>
          </a:xfrm>
          <a:prstGeom prst="ellipse">
            <a:avLst/>
          </a:prstGeom>
          <a:noFill/>
          <a:ln w="25560">
            <a:solidFill>
              <a:srgbClr val="7030A0"/>
            </a:solidFill>
            <a:miter lim="800000"/>
            <a:headEnd/>
            <a:tailEnd/>
          </a:ln>
        </p:spPr>
        <p:txBody>
          <a:bodyPr wrap="none" anchor="ctr"/>
          <a:lstStyle/>
          <a:p>
            <a:endParaRPr lang="en-US"/>
          </a:p>
        </p:txBody>
      </p:sp>
      <p:sp>
        <p:nvSpPr>
          <p:cNvPr id="49178" name="Text Box 25"/>
          <p:cNvSpPr txBox="1">
            <a:spLocks noChangeArrowheads="1"/>
          </p:cNvSpPr>
          <p:nvPr/>
        </p:nvSpPr>
        <p:spPr bwMode="auto">
          <a:xfrm>
            <a:off x="3622675" y="2651125"/>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7030A0"/>
                </a:solidFill>
              </a:rPr>
              <a:t>8</a:t>
            </a:r>
            <a:r>
              <a:rPr lang="en-US" sz="2000" b="0">
                <a:solidFill>
                  <a:srgbClr val="7030A0"/>
                </a:solidFill>
              </a:rPr>
              <a:t>B</a:t>
            </a:r>
            <a:r>
              <a:rPr lang="en-US" sz="2000" b="0">
                <a:solidFill>
                  <a:srgbClr val="0070C0"/>
                </a:solidFill>
              </a:rPr>
              <a:t> </a:t>
            </a:r>
          </a:p>
        </p:txBody>
      </p:sp>
      <p:sp>
        <p:nvSpPr>
          <p:cNvPr id="49179" name="Text Box 26"/>
          <p:cNvSpPr txBox="1">
            <a:spLocks noChangeArrowheads="1"/>
          </p:cNvSpPr>
          <p:nvPr/>
        </p:nvSpPr>
        <p:spPr bwMode="auto">
          <a:xfrm>
            <a:off x="5292725" y="3175000"/>
            <a:ext cx="574675"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70C0"/>
                </a:solidFill>
              </a:rPr>
              <a:t>3</a:t>
            </a:r>
            <a:r>
              <a:rPr lang="en-US" sz="2000" b="0">
                <a:solidFill>
                  <a:srgbClr val="0070C0"/>
                </a:solidFill>
              </a:rPr>
              <a:t>H</a:t>
            </a:r>
          </a:p>
        </p:txBody>
      </p:sp>
      <p:sp>
        <p:nvSpPr>
          <p:cNvPr id="49180" name="Oval 27"/>
          <p:cNvSpPr>
            <a:spLocks noChangeArrowheads="1"/>
          </p:cNvSpPr>
          <p:nvPr/>
        </p:nvSpPr>
        <p:spPr bwMode="auto">
          <a:xfrm>
            <a:off x="5651500" y="3429000"/>
            <a:ext cx="549275" cy="347663"/>
          </a:xfrm>
          <a:prstGeom prst="ellipse">
            <a:avLst/>
          </a:prstGeom>
          <a:noFill/>
          <a:ln w="25560">
            <a:solidFill>
              <a:srgbClr val="0070C0"/>
            </a:solidFill>
            <a:miter lim="800000"/>
            <a:headEnd/>
            <a:tailEnd/>
          </a:ln>
        </p:spPr>
        <p:txBody>
          <a:bodyPr wrap="none" anchor="ctr"/>
          <a:lstStyle/>
          <a:p>
            <a:endParaRPr lang="en-US"/>
          </a:p>
        </p:txBody>
      </p:sp>
      <p:sp>
        <p:nvSpPr>
          <p:cNvPr id="49181" name="Oval 28"/>
          <p:cNvSpPr>
            <a:spLocks noChangeArrowheads="1"/>
          </p:cNvSpPr>
          <p:nvPr/>
        </p:nvSpPr>
        <p:spPr bwMode="auto">
          <a:xfrm>
            <a:off x="5540375" y="2690813"/>
            <a:ext cx="731838" cy="549275"/>
          </a:xfrm>
          <a:prstGeom prst="ellipse">
            <a:avLst/>
          </a:prstGeom>
          <a:noFill/>
          <a:ln w="25560">
            <a:solidFill>
              <a:srgbClr val="0070C0"/>
            </a:solidFill>
            <a:miter lim="800000"/>
            <a:headEnd/>
            <a:tailEnd/>
          </a:ln>
        </p:spPr>
        <p:txBody>
          <a:bodyPr wrap="none" anchor="ctr"/>
          <a:lstStyle/>
          <a:p>
            <a:endParaRPr lang="en-US"/>
          </a:p>
        </p:txBody>
      </p:sp>
      <p:sp>
        <p:nvSpPr>
          <p:cNvPr id="49182" name="Text Box 29"/>
          <p:cNvSpPr txBox="1">
            <a:spLocks noChangeArrowheads="1"/>
          </p:cNvSpPr>
          <p:nvPr/>
        </p:nvSpPr>
        <p:spPr bwMode="auto">
          <a:xfrm>
            <a:off x="5160963" y="2532063"/>
            <a:ext cx="576262"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70C0"/>
                </a:solidFill>
              </a:rPr>
              <a:t>2</a:t>
            </a:r>
            <a:r>
              <a:rPr lang="en-US" sz="2000" b="0">
                <a:solidFill>
                  <a:srgbClr val="0070C0"/>
                </a:solidFill>
              </a:rPr>
              <a:t>H</a:t>
            </a:r>
          </a:p>
        </p:txBody>
      </p:sp>
      <p:sp>
        <p:nvSpPr>
          <p:cNvPr id="49183" name="Oval 30"/>
          <p:cNvSpPr>
            <a:spLocks noChangeArrowheads="1"/>
          </p:cNvSpPr>
          <p:nvPr/>
        </p:nvSpPr>
        <p:spPr bwMode="auto">
          <a:xfrm>
            <a:off x="6338888" y="2730500"/>
            <a:ext cx="685800" cy="320675"/>
          </a:xfrm>
          <a:prstGeom prst="ellipse">
            <a:avLst/>
          </a:prstGeom>
          <a:noFill/>
          <a:ln w="25560">
            <a:solidFill>
              <a:srgbClr val="00CC00"/>
            </a:solidFill>
            <a:miter lim="800000"/>
            <a:headEnd/>
            <a:tailEnd/>
          </a:ln>
        </p:spPr>
        <p:txBody>
          <a:bodyPr wrap="none" anchor="ctr"/>
          <a:lstStyle/>
          <a:p>
            <a:endParaRPr lang="en-US"/>
          </a:p>
        </p:txBody>
      </p:sp>
      <p:sp>
        <p:nvSpPr>
          <p:cNvPr id="49184" name="Text Box 31"/>
          <p:cNvSpPr txBox="1">
            <a:spLocks noChangeArrowheads="1"/>
          </p:cNvSpPr>
          <p:nvPr/>
        </p:nvSpPr>
        <p:spPr bwMode="auto">
          <a:xfrm>
            <a:off x="6308725" y="2420938"/>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CC00"/>
                </a:solidFill>
              </a:rPr>
              <a:t>4</a:t>
            </a:r>
            <a:r>
              <a:rPr lang="en-US" sz="2000" b="0">
                <a:solidFill>
                  <a:srgbClr val="00CC00"/>
                </a:solidFill>
              </a:rPr>
              <a:t>He</a:t>
            </a:r>
            <a:r>
              <a:rPr lang="en-US" sz="2000" b="0">
                <a:solidFill>
                  <a:srgbClr val="0070C0"/>
                </a:solidFill>
              </a:rPr>
              <a:t> </a:t>
            </a:r>
          </a:p>
        </p:txBody>
      </p:sp>
      <p:sp>
        <p:nvSpPr>
          <p:cNvPr id="49185" name="Oval 32"/>
          <p:cNvSpPr>
            <a:spLocks noChangeArrowheads="1"/>
          </p:cNvSpPr>
          <p:nvPr/>
        </p:nvSpPr>
        <p:spPr bwMode="auto">
          <a:xfrm>
            <a:off x="7073900" y="2781300"/>
            <a:ext cx="457200" cy="163513"/>
          </a:xfrm>
          <a:prstGeom prst="ellipse">
            <a:avLst/>
          </a:prstGeom>
          <a:noFill/>
          <a:ln w="25560">
            <a:solidFill>
              <a:srgbClr val="0000FF"/>
            </a:solidFill>
            <a:miter lim="800000"/>
            <a:headEnd/>
            <a:tailEnd/>
          </a:ln>
        </p:spPr>
        <p:txBody>
          <a:bodyPr wrap="none" anchor="ctr"/>
          <a:lstStyle/>
          <a:p>
            <a:endParaRPr lang="en-US"/>
          </a:p>
        </p:txBody>
      </p:sp>
      <p:sp>
        <p:nvSpPr>
          <p:cNvPr id="49186" name="Text Box 33"/>
          <p:cNvSpPr txBox="1">
            <a:spLocks noChangeArrowheads="1"/>
          </p:cNvSpPr>
          <p:nvPr/>
        </p:nvSpPr>
        <p:spPr bwMode="auto">
          <a:xfrm>
            <a:off x="6886575" y="2482850"/>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00FF"/>
                </a:solidFill>
              </a:rPr>
              <a:t>6</a:t>
            </a:r>
            <a:r>
              <a:rPr lang="en-US" sz="2000" b="0">
                <a:solidFill>
                  <a:srgbClr val="0000FF"/>
                </a:solidFill>
              </a:rPr>
              <a:t>Li</a:t>
            </a:r>
            <a:r>
              <a:rPr lang="en-US" sz="2000" b="0">
                <a:solidFill>
                  <a:srgbClr val="0070C0"/>
                </a:solidFill>
              </a:rPr>
              <a:t> </a:t>
            </a:r>
          </a:p>
        </p:txBody>
      </p:sp>
      <p:sp>
        <p:nvSpPr>
          <p:cNvPr id="49187" name="Oval 34"/>
          <p:cNvSpPr>
            <a:spLocks noChangeArrowheads="1"/>
          </p:cNvSpPr>
          <p:nvPr/>
        </p:nvSpPr>
        <p:spPr bwMode="auto">
          <a:xfrm>
            <a:off x="7092950" y="2974975"/>
            <a:ext cx="457200" cy="163513"/>
          </a:xfrm>
          <a:prstGeom prst="ellipse">
            <a:avLst/>
          </a:prstGeom>
          <a:noFill/>
          <a:ln w="25560">
            <a:solidFill>
              <a:srgbClr val="0000FF"/>
            </a:solidFill>
            <a:miter lim="800000"/>
            <a:headEnd/>
            <a:tailEnd/>
          </a:ln>
        </p:spPr>
        <p:txBody>
          <a:bodyPr wrap="none" anchor="ctr"/>
          <a:lstStyle/>
          <a:p>
            <a:endParaRPr lang="en-US"/>
          </a:p>
        </p:txBody>
      </p:sp>
      <p:sp>
        <p:nvSpPr>
          <p:cNvPr id="49188" name="Text Box 35"/>
          <p:cNvSpPr txBox="1">
            <a:spLocks noChangeArrowheads="1"/>
          </p:cNvSpPr>
          <p:nvPr/>
        </p:nvSpPr>
        <p:spPr bwMode="auto">
          <a:xfrm>
            <a:off x="6648450" y="3101975"/>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00FF"/>
                </a:solidFill>
              </a:rPr>
              <a:t>7</a:t>
            </a:r>
            <a:r>
              <a:rPr lang="en-US" sz="2000" b="0">
                <a:solidFill>
                  <a:srgbClr val="0000FF"/>
                </a:solidFill>
              </a:rPr>
              <a:t>Li</a:t>
            </a:r>
            <a:r>
              <a:rPr lang="en-US" sz="2000" b="0">
                <a:solidFill>
                  <a:srgbClr val="0070C0"/>
                </a:solidFill>
              </a:rPr>
              <a:t> </a:t>
            </a:r>
          </a:p>
        </p:txBody>
      </p:sp>
      <p:sp>
        <p:nvSpPr>
          <p:cNvPr id="49189" name="Oval 36"/>
          <p:cNvSpPr>
            <a:spLocks noChangeArrowheads="1"/>
          </p:cNvSpPr>
          <p:nvPr/>
        </p:nvSpPr>
        <p:spPr bwMode="auto">
          <a:xfrm>
            <a:off x="7646988" y="2897188"/>
            <a:ext cx="420687" cy="182562"/>
          </a:xfrm>
          <a:prstGeom prst="ellipse">
            <a:avLst/>
          </a:prstGeom>
          <a:noFill/>
          <a:ln w="25560">
            <a:solidFill>
              <a:srgbClr val="66CCFF"/>
            </a:solidFill>
            <a:miter lim="800000"/>
            <a:headEnd/>
            <a:tailEnd/>
          </a:ln>
        </p:spPr>
        <p:txBody>
          <a:bodyPr wrap="none" anchor="ctr"/>
          <a:lstStyle/>
          <a:p>
            <a:endParaRPr lang="en-US"/>
          </a:p>
        </p:txBody>
      </p:sp>
      <p:sp>
        <p:nvSpPr>
          <p:cNvPr id="49190" name="Text Box 37"/>
          <p:cNvSpPr txBox="1">
            <a:spLocks noChangeArrowheads="1"/>
          </p:cNvSpPr>
          <p:nvPr/>
        </p:nvSpPr>
        <p:spPr bwMode="auto">
          <a:xfrm>
            <a:off x="7481888" y="2598738"/>
            <a:ext cx="711200"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B0F0"/>
                </a:solidFill>
              </a:rPr>
              <a:t>9</a:t>
            </a:r>
            <a:r>
              <a:rPr lang="en-US" sz="2000" b="0">
                <a:solidFill>
                  <a:srgbClr val="00B0F0"/>
                </a:solidFill>
              </a:rPr>
              <a:t>Be</a:t>
            </a:r>
            <a:r>
              <a:rPr lang="en-US" sz="2000" b="0">
                <a:solidFill>
                  <a:srgbClr val="0070C0"/>
                </a:solidFill>
              </a:rPr>
              <a:t> </a:t>
            </a:r>
          </a:p>
        </p:txBody>
      </p:sp>
      <p:sp>
        <p:nvSpPr>
          <p:cNvPr id="49191" name="Oval 38"/>
          <p:cNvSpPr>
            <a:spLocks noChangeArrowheads="1"/>
          </p:cNvSpPr>
          <p:nvPr/>
        </p:nvSpPr>
        <p:spPr bwMode="auto">
          <a:xfrm>
            <a:off x="8134350" y="2870200"/>
            <a:ext cx="457200" cy="184150"/>
          </a:xfrm>
          <a:prstGeom prst="ellipse">
            <a:avLst/>
          </a:prstGeom>
          <a:noFill/>
          <a:ln w="25560">
            <a:solidFill>
              <a:srgbClr val="7030A0"/>
            </a:solidFill>
            <a:miter lim="800000"/>
            <a:headEnd/>
            <a:tailEnd/>
          </a:ln>
        </p:spPr>
        <p:txBody>
          <a:bodyPr wrap="none" anchor="ctr"/>
          <a:lstStyle/>
          <a:p>
            <a:endParaRPr lang="en-US"/>
          </a:p>
        </p:txBody>
      </p:sp>
      <p:sp>
        <p:nvSpPr>
          <p:cNvPr id="49192" name="Text Box 39"/>
          <p:cNvSpPr txBox="1">
            <a:spLocks noChangeArrowheads="1"/>
          </p:cNvSpPr>
          <p:nvPr/>
        </p:nvSpPr>
        <p:spPr bwMode="auto">
          <a:xfrm>
            <a:off x="7934325" y="2565400"/>
            <a:ext cx="712788"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7030A0"/>
                </a:solidFill>
              </a:rPr>
              <a:t>11</a:t>
            </a:r>
            <a:r>
              <a:rPr lang="en-US" sz="2000" b="0">
                <a:solidFill>
                  <a:srgbClr val="7030A0"/>
                </a:solidFill>
              </a:rPr>
              <a:t>B</a:t>
            </a:r>
            <a:r>
              <a:rPr lang="en-US" sz="2000" b="0">
                <a:solidFill>
                  <a:srgbClr val="0070C0"/>
                </a:solidFill>
              </a:rPr>
              <a:t> </a:t>
            </a:r>
          </a:p>
        </p:txBody>
      </p:sp>
      <p:sp>
        <p:nvSpPr>
          <p:cNvPr id="49193" name="Text Box 40"/>
          <p:cNvSpPr txBox="1">
            <a:spLocks noChangeArrowheads="1"/>
          </p:cNvSpPr>
          <p:nvPr/>
        </p:nvSpPr>
        <p:spPr bwMode="auto">
          <a:xfrm>
            <a:off x="609600" y="5638800"/>
            <a:ext cx="8004175" cy="541093"/>
          </a:xfrm>
          <a:prstGeom prst="rect">
            <a:avLst/>
          </a:prstGeom>
          <a:noFill/>
          <a:ln w="9525">
            <a:noFill/>
            <a:round/>
            <a:headEnd/>
            <a:tailEnd/>
          </a:ln>
        </p:spPr>
        <p:txBody>
          <a:bodyPr lIns="90000" tIns="9000" rIns="90000" bIns="46800">
            <a:spAutoFit/>
          </a:bodyPr>
          <a:lstStyle/>
          <a:p>
            <a:pPr algn="just">
              <a:lnSpc>
                <a:spcPct val="105000"/>
              </a:lnSpc>
              <a:buClr>
                <a:srgbClr val="CC6600"/>
              </a:buClr>
              <a:buSzPct val="13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dirty="0">
                <a:solidFill>
                  <a:srgbClr val="000000"/>
                </a:solidFill>
              </a:rPr>
              <a:t> Regions of the different fragments are well separated and can be clearly selected </a:t>
            </a:r>
          </a:p>
          <a:p>
            <a:pPr algn="just">
              <a:lnSpc>
                <a:spcPct val="105000"/>
              </a:lnSpc>
              <a:buClr>
                <a:srgbClr val="CC6600"/>
              </a:buClr>
              <a:buSzPct val="13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b="0" baseline="30000" dirty="0">
              <a:solidFill>
                <a:srgbClr val="000000"/>
              </a:solidFill>
            </a:endParaRPr>
          </a:p>
        </p:txBody>
      </p:sp>
      <p:sp>
        <p:nvSpPr>
          <p:cNvPr id="49194" name="Oval 41"/>
          <p:cNvSpPr>
            <a:spLocks noChangeArrowheads="1"/>
          </p:cNvSpPr>
          <p:nvPr/>
        </p:nvSpPr>
        <p:spPr bwMode="auto">
          <a:xfrm>
            <a:off x="5589588" y="2400300"/>
            <a:ext cx="320675" cy="165100"/>
          </a:xfrm>
          <a:prstGeom prst="ellipse">
            <a:avLst/>
          </a:prstGeom>
          <a:noFill/>
          <a:ln w="25560">
            <a:solidFill>
              <a:srgbClr val="0070C0"/>
            </a:solidFill>
            <a:miter lim="800000"/>
            <a:headEnd/>
            <a:tailEnd/>
          </a:ln>
        </p:spPr>
        <p:txBody>
          <a:bodyPr wrap="none" anchor="ctr"/>
          <a:lstStyle/>
          <a:p>
            <a:endParaRPr lang="en-US"/>
          </a:p>
        </p:txBody>
      </p:sp>
      <p:sp>
        <p:nvSpPr>
          <p:cNvPr id="49195" name="Text Box 42"/>
          <p:cNvSpPr txBox="1">
            <a:spLocks noChangeArrowheads="1"/>
          </p:cNvSpPr>
          <p:nvPr/>
        </p:nvSpPr>
        <p:spPr bwMode="auto">
          <a:xfrm>
            <a:off x="1196975" y="2268538"/>
            <a:ext cx="576263"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70C0"/>
                </a:solidFill>
              </a:rPr>
              <a:t>1</a:t>
            </a:r>
            <a:r>
              <a:rPr lang="en-US" sz="2000" b="0">
                <a:solidFill>
                  <a:srgbClr val="0070C0"/>
                </a:solidFill>
              </a:rPr>
              <a:t>H</a:t>
            </a:r>
          </a:p>
        </p:txBody>
      </p:sp>
      <p:sp>
        <p:nvSpPr>
          <p:cNvPr id="49196" name="Text Box 43"/>
          <p:cNvSpPr txBox="1">
            <a:spLocks noChangeArrowheads="1"/>
          </p:cNvSpPr>
          <p:nvPr/>
        </p:nvSpPr>
        <p:spPr bwMode="auto">
          <a:xfrm>
            <a:off x="5426075" y="2090738"/>
            <a:ext cx="576263" cy="323850"/>
          </a:xfrm>
          <a:prstGeom prst="rect">
            <a:avLst/>
          </a:prstGeom>
          <a:noFill/>
          <a:ln w="9525">
            <a:noFill/>
            <a:round/>
            <a:headEnd/>
            <a:tailEnd/>
          </a:ln>
        </p:spPr>
        <p:txBody>
          <a:bodyPr lIns="90000" tIns="9000" rIns="90000" bIns="90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0" baseline="30000">
                <a:solidFill>
                  <a:srgbClr val="0070C0"/>
                </a:solidFill>
              </a:rPr>
              <a:t>1</a:t>
            </a:r>
            <a:r>
              <a:rPr lang="en-US" sz="2000" b="0">
                <a:solidFill>
                  <a:srgbClr val="0070C0"/>
                </a:solidFill>
              </a:rPr>
              <a:t>H</a:t>
            </a:r>
          </a:p>
        </p:txBody>
      </p:sp>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62000"/>
            <a:ext cx="7534275" cy="400050"/>
          </a:xfrm>
          <a:prstGeom prst="rect">
            <a:avLst/>
          </a:prstGeom>
        </p:spPr>
        <p:txBody>
          <a:bodyPr>
            <a:spAutoFit/>
          </a:bodyPr>
          <a:lstStyle/>
          <a:p>
            <a:pPr algn="ctr" defTabSz="914400">
              <a:buClrTx/>
              <a:buSzTx/>
              <a:buFontTx/>
              <a:buNone/>
              <a:defRPr/>
            </a:pPr>
            <a:r>
              <a:rPr lang="en-US" sz="2000" b="0" dirty="0">
                <a:solidFill>
                  <a:srgbClr val="000000"/>
                </a:solidFill>
                <a:latin typeface="Times New Roman"/>
                <a:ea typeface="+mn-ea"/>
                <a:cs typeface="Arial" charset="0"/>
              </a:rPr>
              <a:t>Linear scale                                           Log scale</a:t>
            </a:r>
            <a:endParaRPr lang="ru-RU" b="0" dirty="0">
              <a:solidFill>
                <a:srgbClr val="FF0000"/>
              </a:solidFill>
              <a:ea typeface="+mn-ea"/>
              <a:cs typeface="Arial" charset="0"/>
            </a:endParaRPr>
          </a:p>
        </p:txBody>
      </p:sp>
      <p:sp>
        <p:nvSpPr>
          <p:cNvPr id="7174" name="TextBox 6"/>
          <p:cNvSpPr txBox="1">
            <a:spLocks noChangeArrowheads="1"/>
          </p:cNvSpPr>
          <p:nvPr/>
        </p:nvSpPr>
        <p:spPr bwMode="auto">
          <a:xfrm rot="16200000">
            <a:off x="-402431" y="3450431"/>
            <a:ext cx="1600200" cy="338138"/>
          </a:xfrm>
          <a:prstGeom prst="rect">
            <a:avLst/>
          </a:prstGeom>
          <a:noFill/>
          <a:ln w="9525">
            <a:noFill/>
            <a:miter lim="800000"/>
            <a:headEnd/>
            <a:tailEnd/>
          </a:ln>
        </p:spPr>
        <p:txBody>
          <a:bodyPr>
            <a:spAutoFit/>
          </a:bodyPr>
          <a:lstStyle/>
          <a:p>
            <a:pPr defTabSz="914400">
              <a:buClrTx/>
              <a:buSzTx/>
              <a:buFontTx/>
              <a:buNone/>
              <a:defRPr/>
            </a:pPr>
            <a:r>
              <a:rPr lang="en-US" sz="1600" b="0" dirty="0">
                <a:solidFill>
                  <a:srgbClr val="000000"/>
                </a:solidFill>
                <a:latin typeface="Times New Roman"/>
                <a:ea typeface="+mn-ea"/>
                <a:cs typeface="Arial" charset="0"/>
              </a:rPr>
              <a:t> d</a:t>
            </a:r>
            <a:r>
              <a:rPr lang="en-US" sz="1600" b="0" baseline="30000" dirty="0">
                <a:solidFill>
                  <a:srgbClr val="000000"/>
                </a:solidFill>
                <a:latin typeface="Times New Roman"/>
                <a:ea typeface="+mn-ea"/>
                <a:cs typeface="Arial" charset="0"/>
              </a:rPr>
              <a:t>2</a:t>
            </a:r>
            <a:r>
              <a:rPr lang="en-US" sz="1600" b="0" dirty="0">
                <a:solidFill>
                  <a:srgbClr val="000000"/>
                </a:solidFill>
                <a:latin typeface="Times New Roman"/>
                <a:ea typeface="+mn-ea"/>
                <a:cs typeface="Arial" charset="0"/>
              </a:rPr>
              <a:t>Ϭ/d</a:t>
            </a:r>
            <a:r>
              <a:rPr lang="el-GR" sz="1600" b="0" dirty="0">
                <a:solidFill>
                  <a:srgbClr val="000000"/>
                </a:solidFill>
                <a:latin typeface="Times New Roman"/>
                <a:ea typeface="+mn-ea"/>
                <a:cs typeface="Arial" charset="0"/>
              </a:rPr>
              <a:t>Ω</a:t>
            </a:r>
            <a:r>
              <a:rPr lang="en-US" sz="1600" b="0" dirty="0" err="1">
                <a:solidFill>
                  <a:srgbClr val="000000"/>
                </a:solidFill>
                <a:latin typeface="Times New Roman"/>
                <a:ea typeface="+mn-ea"/>
                <a:cs typeface="Arial" charset="0"/>
              </a:rPr>
              <a:t>dP</a:t>
            </a:r>
            <a:r>
              <a:rPr lang="en-US" sz="1600" b="0" dirty="0">
                <a:solidFill>
                  <a:srgbClr val="000000"/>
                </a:solidFill>
                <a:latin typeface="Times New Roman"/>
                <a:ea typeface="+mn-ea"/>
                <a:cs typeface="Arial" charset="0"/>
              </a:rPr>
              <a:t> (</a:t>
            </a:r>
            <a:r>
              <a:rPr lang="en-US" sz="1600" b="0" dirty="0" err="1">
                <a:solidFill>
                  <a:srgbClr val="000000"/>
                </a:solidFill>
                <a:latin typeface="Times New Roman"/>
                <a:ea typeface="+mn-ea"/>
                <a:cs typeface="Arial" charset="0"/>
              </a:rPr>
              <a:t>a.u</a:t>
            </a:r>
            <a:r>
              <a:rPr lang="en-US" sz="1600" b="0" dirty="0">
                <a:solidFill>
                  <a:srgbClr val="000000"/>
                </a:solidFill>
                <a:latin typeface="Times New Roman"/>
                <a:ea typeface="+mn-ea"/>
                <a:cs typeface="Arial" charset="0"/>
              </a:rPr>
              <a:t>.)  </a:t>
            </a:r>
            <a:endParaRPr lang="ru-RU" sz="1600" b="0" dirty="0">
              <a:solidFill>
                <a:srgbClr val="000000"/>
              </a:solidFill>
              <a:latin typeface="Times New Roman"/>
              <a:ea typeface="+mn-ea"/>
              <a:cs typeface="Arial" charset="0"/>
            </a:endParaRPr>
          </a:p>
        </p:txBody>
      </p:sp>
      <p:sp>
        <p:nvSpPr>
          <p:cNvPr id="14" name="Прямоугольник 13"/>
          <p:cNvSpPr/>
          <p:nvPr/>
        </p:nvSpPr>
        <p:spPr>
          <a:xfrm>
            <a:off x="7543800" y="5562600"/>
            <a:ext cx="1108075" cy="34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Tx/>
              <a:buSzTx/>
              <a:buFontTx/>
              <a:buNone/>
              <a:defRPr/>
            </a:pPr>
            <a:r>
              <a:rPr lang="en-US" sz="1600" dirty="0">
                <a:solidFill>
                  <a:srgbClr val="000000"/>
                </a:solidFill>
              </a:rPr>
              <a:t>p,  </a:t>
            </a:r>
            <a:r>
              <a:rPr lang="en-US" sz="1600" dirty="0" err="1">
                <a:solidFill>
                  <a:srgbClr val="000000"/>
                </a:solidFill>
              </a:rPr>
              <a:t>GeV</a:t>
            </a:r>
            <a:r>
              <a:rPr lang="en-US" sz="1600" dirty="0">
                <a:solidFill>
                  <a:srgbClr val="000000"/>
                </a:solidFill>
              </a:rPr>
              <a:t>/c</a:t>
            </a:r>
            <a:endParaRPr lang="ru-RU" sz="1600" dirty="0">
              <a:solidFill>
                <a:srgbClr val="000000"/>
              </a:solidFill>
            </a:endParaRPr>
          </a:p>
        </p:txBody>
      </p:sp>
      <p:sp>
        <p:nvSpPr>
          <p:cNvPr id="21" name="Прямоугольник 20"/>
          <p:cNvSpPr/>
          <p:nvPr/>
        </p:nvSpPr>
        <p:spPr>
          <a:xfrm>
            <a:off x="4572000" y="4572000"/>
            <a:ext cx="1212850" cy="25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ClrTx/>
              <a:buSzTx/>
              <a:buFontTx/>
              <a:buNone/>
              <a:defRPr/>
            </a:pPr>
            <a:endParaRPr lang="ru-RU" sz="1800" dirty="0">
              <a:solidFill>
                <a:srgbClr val="009900"/>
              </a:solidFill>
            </a:endParaRPr>
          </a:p>
        </p:txBody>
      </p:sp>
      <p:sp>
        <p:nvSpPr>
          <p:cNvPr id="27654" name="Text Box 2"/>
          <p:cNvSpPr txBox="1">
            <a:spLocks noChangeArrowheads="1"/>
          </p:cNvSpPr>
          <p:nvPr/>
        </p:nvSpPr>
        <p:spPr bwMode="auto">
          <a:xfrm>
            <a:off x="990600" y="152400"/>
            <a:ext cx="76200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0" dirty="0">
                <a:solidFill>
                  <a:srgbClr val="0066FF"/>
                </a:solidFill>
              </a:rPr>
              <a:t> </a:t>
            </a:r>
            <a:r>
              <a:rPr lang="en-US" dirty="0">
                <a:solidFill>
                  <a:srgbClr val="0066FF"/>
                </a:solidFill>
              </a:rPr>
              <a:t>Proton momentum spectrum</a:t>
            </a:r>
          </a:p>
        </p:txBody>
      </p:sp>
      <p:pic>
        <p:nvPicPr>
          <p:cNvPr id="27655" name="Picture 4"/>
          <p:cNvPicPr>
            <a:picLocks noChangeAspect="1" noChangeArrowheads="1"/>
          </p:cNvPicPr>
          <p:nvPr/>
        </p:nvPicPr>
        <p:blipFill>
          <a:blip r:embed="rId3" cstate="print"/>
          <a:srcRect/>
          <a:stretch>
            <a:fillRect/>
          </a:stretch>
        </p:blipFill>
        <p:spPr bwMode="auto">
          <a:xfrm>
            <a:off x="533400" y="1143000"/>
            <a:ext cx="3276600" cy="4295775"/>
          </a:xfrm>
          <a:prstGeom prst="rect">
            <a:avLst/>
          </a:prstGeom>
          <a:noFill/>
          <a:ln w="9525">
            <a:noFill/>
            <a:miter lim="800000"/>
            <a:headEnd/>
            <a:tailEnd/>
          </a:ln>
        </p:spPr>
      </p:pic>
      <p:pic>
        <p:nvPicPr>
          <p:cNvPr id="27656" name="Picture 5"/>
          <p:cNvPicPr>
            <a:picLocks noChangeAspect="1" noChangeArrowheads="1"/>
          </p:cNvPicPr>
          <p:nvPr/>
        </p:nvPicPr>
        <p:blipFill>
          <a:blip r:embed="rId4" cstate="print"/>
          <a:srcRect/>
          <a:stretch>
            <a:fillRect/>
          </a:stretch>
        </p:blipFill>
        <p:spPr bwMode="auto">
          <a:xfrm>
            <a:off x="3886200" y="1219200"/>
            <a:ext cx="4876800" cy="4343400"/>
          </a:xfrm>
          <a:prstGeom prst="rect">
            <a:avLst/>
          </a:prstGeom>
          <a:noFill/>
          <a:ln w="9525">
            <a:noFill/>
            <a:miter lim="800000"/>
            <a:headEnd/>
            <a:tailEnd/>
          </a:ln>
        </p:spPr>
      </p:pic>
      <p:cxnSp>
        <p:nvCxnSpPr>
          <p:cNvPr id="27657" name="Прямая соединительная линия 21"/>
          <p:cNvCxnSpPr>
            <a:cxnSpLocks noChangeShapeType="1"/>
          </p:cNvCxnSpPr>
          <p:nvPr/>
        </p:nvCxnSpPr>
        <p:spPr bwMode="auto">
          <a:xfrm>
            <a:off x="2209800" y="1905000"/>
            <a:ext cx="495300" cy="1588"/>
          </a:xfrm>
          <a:prstGeom prst="line">
            <a:avLst/>
          </a:prstGeom>
          <a:noFill/>
          <a:ln w="25400" algn="ctr">
            <a:solidFill>
              <a:srgbClr val="FF0000"/>
            </a:solidFill>
            <a:round/>
            <a:headEnd/>
            <a:tailEnd/>
          </a:ln>
        </p:spPr>
      </p:cxnSp>
      <p:sp>
        <p:nvSpPr>
          <p:cNvPr id="27658" name="TextBox 23"/>
          <p:cNvSpPr txBox="1">
            <a:spLocks noChangeArrowheads="1"/>
          </p:cNvSpPr>
          <p:nvPr/>
        </p:nvSpPr>
        <p:spPr bwMode="auto">
          <a:xfrm>
            <a:off x="2819400" y="1676400"/>
            <a:ext cx="762000" cy="523875"/>
          </a:xfrm>
          <a:prstGeom prst="rect">
            <a:avLst/>
          </a:prstGeom>
          <a:noFill/>
          <a:ln w="9525">
            <a:noFill/>
            <a:miter lim="800000"/>
            <a:headEnd/>
            <a:tailEnd/>
          </a:ln>
        </p:spPr>
        <p:txBody>
          <a:bodyPr>
            <a:spAutoFit/>
          </a:bodyPr>
          <a:lstStyle/>
          <a:p>
            <a:r>
              <a:rPr lang="en-US" b="0">
                <a:solidFill>
                  <a:srgbClr val="FF0000"/>
                </a:solidFill>
              </a:rPr>
              <a:t>SM</a:t>
            </a:r>
            <a:endParaRPr lang="ru-RU" b="0">
              <a:solidFill>
                <a:srgbClr val="FF0000"/>
              </a:solidFill>
            </a:endParaRPr>
          </a:p>
        </p:txBody>
      </p:sp>
      <p:sp>
        <p:nvSpPr>
          <p:cNvPr id="27659" name="Прямоугольник 27"/>
          <p:cNvSpPr>
            <a:spLocks noChangeArrowheads="1"/>
          </p:cNvSpPr>
          <p:nvPr/>
        </p:nvSpPr>
        <p:spPr bwMode="auto">
          <a:xfrm>
            <a:off x="2743200" y="2286000"/>
            <a:ext cx="1066800" cy="523875"/>
          </a:xfrm>
          <a:prstGeom prst="rect">
            <a:avLst/>
          </a:prstGeom>
          <a:noFill/>
          <a:ln w="9525">
            <a:noFill/>
            <a:miter lim="800000"/>
            <a:headEnd/>
            <a:tailEnd/>
          </a:ln>
        </p:spPr>
        <p:txBody>
          <a:bodyPr>
            <a:spAutoFit/>
          </a:bodyPr>
          <a:lstStyle/>
          <a:p>
            <a:r>
              <a:rPr lang="en-US" b="0">
                <a:solidFill>
                  <a:srgbClr val="009900"/>
                </a:solidFill>
              </a:rPr>
              <a:t>QMD</a:t>
            </a:r>
            <a:endParaRPr lang="ru-RU" b="0">
              <a:solidFill>
                <a:srgbClr val="009900"/>
              </a:solidFill>
            </a:endParaRPr>
          </a:p>
        </p:txBody>
      </p:sp>
      <p:cxnSp>
        <p:nvCxnSpPr>
          <p:cNvPr id="27660" name="Прямая соединительная линия 28"/>
          <p:cNvCxnSpPr>
            <a:cxnSpLocks noChangeShapeType="1"/>
          </p:cNvCxnSpPr>
          <p:nvPr/>
        </p:nvCxnSpPr>
        <p:spPr bwMode="auto">
          <a:xfrm>
            <a:off x="2209800" y="2514600"/>
            <a:ext cx="495300" cy="1588"/>
          </a:xfrm>
          <a:prstGeom prst="line">
            <a:avLst/>
          </a:prstGeom>
          <a:noFill/>
          <a:ln w="25400" algn="ctr">
            <a:solidFill>
              <a:srgbClr val="009900"/>
            </a:solidFill>
            <a:round/>
            <a:headEnd/>
            <a:tailEnd/>
          </a:ln>
        </p:spPr>
      </p:cxnSp>
      <p:cxnSp>
        <p:nvCxnSpPr>
          <p:cNvPr id="27661" name="Прямая со стрелкой 31"/>
          <p:cNvCxnSpPr>
            <a:cxnSpLocks noChangeShapeType="1"/>
          </p:cNvCxnSpPr>
          <p:nvPr/>
        </p:nvCxnSpPr>
        <p:spPr bwMode="auto">
          <a:xfrm>
            <a:off x="5181600" y="5029200"/>
            <a:ext cx="2590800" cy="1588"/>
          </a:xfrm>
          <a:prstGeom prst="straightConnector1">
            <a:avLst/>
          </a:prstGeom>
          <a:noFill/>
          <a:ln w="25400" algn="ctr">
            <a:solidFill>
              <a:schemeClr val="accent2"/>
            </a:solidFill>
            <a:round/>
            <a:headEnd/>
            <a:tailEnd type="arrow" w="med" len="med"/>
          </a:ln>
        </p:spPr>
      </p:cxnSp>
      <p:sp>
        <p:nvSpPr>
          <p:cNvPr id="27662" name="TextBox 33"/>
          <p:cNvSpPr txBox="1">
            <a:spLocks noChangeArrowheads="1"/>
          </p:cNvSpPr>
          <p:nvPr/>
        </p:nvSpPr>
        <p:spPr bwMode="auto">
          <a:xfrm>
            <a:off x="5334000" y="4648200"/>
            <a:ext cx="1870512" cy="338554"/>
          </a:xfrm>
          <a:prstGeom prst="rect">
            <a:avLst/>
          </a:prstGeom>
          <a:noFill/>
          <a:ln w="9525">
            <a:noFill/>
            <a:miter lim="800000"/>
            <a:headEnd/>
            <a:tailEnd/>
          </a:ln>
        </p:spPr>
        <p:txBody>
          <a:bodyPr wrap="none">
            <a:spAutoFit/>
          </a:bodyPr>
          <a:lstStyle/>
          <a:p>
            <a:r>
              <a:rPr lang="en-US" sz="1600" dirty="0" smtClean="0">
                <a:solidFill>
                  <a:schemeClr val="accent2"/>
                </a:solidFill>
              </a:rPr>
              <a:t>Cumulative  region</a:t>
            </a:r>
            <a:endParaRPr lang="ru-RU" sz="1600" dirty="0">
              <a:solidFill>
                <a:schemeClr val="accent2"/>
              </a:solidFill>
            </a:endParaRPr>
          </a:p>
        </p:txBody>
      </p:sp>
      <p:sp>
        <p:nvSpPr>
          <p:cNvPr id="27663" name="Прямоугольник 34"/>
          <p:cNvSpPr>
            <a:spLocks noChangeArrowheads="1"/>
          </p:cNvSpPr>
          <p:nvPr/>
        </p:nvSpPr>
        <p:spPr bwMode="auto">
          <a:xfrm>
            <a:off x="5410200" y="5029200"/>
            <a:ext cx="2438400" cy="338138"/>
          </a:xfrm>
          <a:prstGeom prst="rect">
            <a:avLst/>
          </a:prstGeom>
          <a:noFill/>
          <a:ln w="9525">
            <a:noFill/>
            <a:miter lim="800000"/>
            <a:headEnd/>
            <a:tailEnd/>
          </a:ln>
        </p:spPr>
        <p:txBody>
          <a:bodyPr>
            <a:spAutoFit/>
          </a:bodyPr>
          <a:lstStyle/>
          <a:p>
            <a:r>
              <a:rPr lang="en-US" sz="1600">
                <a:solidFill>
                  <a:schemeClr val="accent2"/>
                </a:solidFill>
              </a:rPr>
              <a:t>Forbidden for p+p=p+X</a:t>
            </a:r>
            <a:endParaRPr lang="ru-RU" sz="1600">
              <a:solidFill>
                <a:schemeClr val="accent2"/>
              </a:solidFill>
            </a:endParaRPr>
          </a:p>
        </p:txBody>
      </p:sp>
      <p:cxnSp>
        <p:nvCxnSpPr>
          <p:cNvPr id="27664" name="Прямая со стрелкой 36"/>
          <p:cNvCxnSpPr>
            <a:cxnSpLocks noChangeShapeType="1"/>
          </p:cNvCxnSpPr>
          <p:nvPr/>
        </p:nvCxnSpPr>
        <p:spPr bwMode="auto">
          <a:xfrm>
            <a:off x="7924800" y="3505200"/>
            <a:ext cx="609600" cy="1588"/>
          </a:xfrm>
          <a:prstGeom prst="straightConnector1">
            <a:avLst/>
          </a:prstGeom>
          <a:noFill/>
          <a:ln w="25400" algn="ctr">
            <a:solidFill>
              <a:schemeClr val="accent2"/>
            </a:solidFill>
            <a:round/>
            <a:headEnd/>
            <a:tailEnd type="arrow" w="med" len="med"/>
          </a:ln>
        </p:spPr>
      </p:cxnSp>
      <p:sp>
        <p:nvSpPr>
          <p:cNvPr id="27665" name="Прямоугольник 39"/>
          <p:cNvSpPr>
            <a:spLocks noChangeArrowheads="1"/>
          </p:cNvSpPr>
          <p:nvPr/>
        </p:nvSpPr>
        <p:spPr bwMode="auto">
          <a:xfrm>
            <a:off x="7467600" y="2743200"/>
            <a:ext cx="1368425" cy="584200"/>
          </a:xfrm>
          <a:prstGeom prst="rect">
            <a:avLst/>
          </a:prstGeom>
          <a:noFill/>
          <a:ln w="9525">
            <a:noFill/>
            <a:miter lim="800000"/>
            <a:headEnd/>
            <a:tailEnd/>
          </a:ln>
        </p:spPr>
        <p:txBody>
          <a:bodyPr wrap="none">
            <a:spAutoFit/>
          </a:bodyPr>
          <a:lstStyle/>
          <a:p>
            <a:r>
              <a:rPr lang="en-US" sz="1600" dirty="0">
                <a:solidFill>
                  <a:schemeClr val="accent2"/>
                </a:solidFill>
              </a:rPr>
              <a:t>Forbidden </a:t>
            </a:r>
          </a:p>
          <a:p>
            <a:r>
              <a:rPr lang="en-US" sz="1600" dirty="0">
                <a:solidFill>
                  <a:schemeClr val="accent2"/>
                </a:solidFill>
              </a:rPr>
              <a:t>for </a:t>
            </a:r>
            <a:r>
              <a:rPr lang="en-US" sz="1600" dirty="0" err="1">
                <a:solidFill>
                  <a:schemeClr val="accent2"/>
                </a:solidFill>
              </a:rPr>
              <a:t>C+p</a:t>
            </a:r>
            <a:r>
              <a:rPr lang="en-US" sz="1600" dirty="0">
                <a:solidFill>
                  <a:schemeClr val="accent2"/>
                </a:solidFill>
              </a:rPr>
              <a:t>=</a:t>
            </a:r>
            <a:r>
              <a:rPr lang="en-US" sz="1600" dirty="0" err="1">
                <a:solidFill>
                  <a:schemeClr val="accent2"/>
                </a:solidFill>
              </a:rPr>
              <a:t>p+X</a:t>
            </a:r>
            <a:endParaRPr lang="ru-RU" sz="1600" dirty="0">
              <a:solidFill>
                <a:schemeClr val="accent2"/>
              </a:solidFill>
            </a:endParaRPr>
          </a:p>
        </p:txBody>
      </p:sp>
      <p:cxnSp>
        <p:nvCxnSpPr>
          <p:cNvPr id="27666" name="Прямая соединительная линия 18"/>
          <p:cNvCxnSpPr>
            <a:cxnSpLocks noChangeShapeType="1"/>
          </p:cNvCxnSpPr>
          <p:nvPr/>
        </p:nvCxnSpPr>
        <p:spPr bwMode="auto">
          <a:xfrm rot="5400000">
            <a:off x="5029199" y="5029201"/>
            <a:ext cx="306388" cy="1587"/>
          </a:xfrm>
          <a:prstGeom prst="line">
            <a:avLst/>
          </a:prstGeom>
          <a:noFill/>
          <a:ln w="25400" algn="ctr">
            <a:solidFill>
              <a:srgbClr val="0070C0"/>
            </a:solidFill>
            <a:round/>
            <a:headEnd/>
            <a:tailEnd/>
          </a:ln>
        </p:spPr>
      </p:cxnSp>
      <p:cxnSp>
        <p:nvCxnSpPr>
          <p:cNvPr id="27667" name="Прямая соединительная линия 21"/>
          <p:cNvCxnSpPr>
            <a:cxnSpLocks noChangeShapeType="1"/>
          </p:cNvCxnSpPr>
          <p:nvPr/>
        </p:nvCxnSpPr>
        <p:spPr bwMode="auto">
          <a:xfrm rot="5400000">
            <a:off x="7772400" y="3505200"/>
            <a:ext cx="306388" cy="1588"/>
          </a:xfrm>
          <a:prstGeom prst="line">
            <a:avLst/>
          </a:prstGeom>
          <a:noFill/>
          <a:ln w="25400" algn="ctr">
            <a:solidFill>
              <a:srgbClr val="0070C0"/>
            </a:solidFill>
            <a:round/>
            <a:headEnd/>
            <a:tailEnd/>
          </a:ln>
        </p:spPr>
      </p:cxnSp>
      <p:sp>
        <p:nvSpPr>
          <p:cNvPr id="27668" name="TextBox 19"/>
          <p:cNvSpPr txBox="1">
            <a:spLocks noChangeArrowheads="1"/>
          </p:cNvSpPr>
          <p:nvPr/>
        </p:nvSpPr>
        <p:spPr bwMode="auto">
          <a:xfrm>
            <a:off x="609600" y="5638800"/>
            <a:ext cx="6934200" cy="830997"/>
          </a:xfrm>
          <a:prstGeom prst="rect">
            <a:avLst/>
          </a:prstGeom>
          <a:noFill/>
          <a:ln w="9525">
            <a:noFill/>
            <a:miter lim="800000"/>
            <a:headEnd/>
            <a:tailEnd/>
          </a:ln>
        </p:spPr>
        <p:txBody>
          <a:bodyPr wrap="square">
            <a:spAutoFit/>
          </a:bodyPr>
          <a:lstStyle/>
          <a:p>
            <a:r>
              <a:rPr lang="en-US" sz="1600" b="0" dirty="0">
                <a:solidFill>
                  <a:schemeClr val="tx1"/>
                </a:solidFill>
              </a:rPr>
              <a:t>In inverse kinematics it is easy to measure evaporation protons</a:t>
            </a:r>
          </a:p>
          <a:p>
            <a:r>
              <a:rPr lang="en-US" sz="1600" b="0" dirty="0">
                <a:solidFill>
                  <a:schemeClr val="tx1"/>
                </a:solidFill>
              </a:rPr>
              <a:t>even with zero momentum in </a:t>
            </a:r>
            <a:r>
              <a:rPr lang="en-US" sz="1600" b="0" dirty="0" smtClean="0">
                <a:solidFill>
                  <a:schemeClr val="tx1"/>
                </a:solidFill>
              </a:rPr>
              <a:t>projectile rest frame  </a:t>
            </a:r>
            <a:r>
              <a:rPr lang="en-US" sz="1600" b="0" smtClean="0">
                <a:solidFill>
                  <a:schemeClr val="tx1"/>
                </a:solidFill>
              </a:rPr>
              <a:t>to normalize </a:t>
            </a:r>
            <a:r>
              <a:rPr lang="en-US" sz="1600" b="0" dirty="0">
                <a:solidFill>
                  <a:schemeClr val="tx1"/>
                </a:solidFill>
              </a:rPr>
              <a:t>cumulative protons</a:t>
            </a:r>
            <a:endParaRPr lang="ru-RU" sz="1600" b="0" dirty="0">
              <a:solidFill>
                <a:schemeClr val="tx1"/>
              </a:solidFill>
            </a:endParaRPr>
          </a:p>
        </p:txBody>
      </p:sp>
      <p:sp>
        <p:nvSpPr>
          <p:cNvPr id="27669" name="Rectangle 21"/>
          <p:cNvSpPr>
            <a:spLocks noChangeArrowheads="1"/>
          </p:cNvSpPr>
          <p:nvPr/>
        </p:nvSpPr>
        <p:spPr bwMode="auto">
          <a:xfrm>
            <a:off x="6629400" y="1295400"/>
            <a:ext cx="1958975" cy="523875"/>
          </a:xfrm>
          <a:prstGeom prst="rect">
            <a:avLst/>
          </a:prstGeom>
          <a:noFill/>
          <a:ln w="9525">
            <a:noFill/>
            <a:miter lim="800000"/>
            <a:headEnd/>
            <a:tailEnd/>
          </a:ln>
        </p:spPr>
        <p:txBody>
          <a:bodyPr wrap="none">
            <a:spAutoFit/>
          </a:bodyPr>
          <a:lstStyle/>
          <a:p>
            <a:r>
              <a:rPr lang="en-US" dirty="0">
                <a:solidFill>
                  <a:srgbClr val="0066FF"/>
                </a:solidFill>
              </a:rPr>
              <a:t>300 </a:t>
            </a:r>
            <a:r>
              <a:rPr lang="en-US" dirty="0" err="1">
                <a:solidFill>
                  <a:srgbClr val="0066FF"/>
                </a:solidFill>
              </a:rPr>
              <a:t>MeV</a:t>
            </a:r>
            <a:r>
              <a:rPr lang="en-US" dirty="0">
                <a:solidFill>
                  <a:srgbClr val="0066FF"/>
                </a:solidFill>
              </a:rPr>
              <a:t>/n </a:t>
            </a:r>
            <a:endParaRPr lang="ru-RU" dirty="0"/>
          </a:p>
        </p:txBody>
      </p:sp>
      <p:cxnSp>
        <p:nvCxnSpPr>
          <p:cNvPr id="23" name="Прямая со стрелкой 22"/>
          <p:cNvCxnSpPr/>
          <p:nvPr/>
        </p:nvCxnSpPr>
        <p:spPr bwMode="auto">
          <a:xfrm>
            <a:off x="4648200" y="3810000"/>
            <a:ext cx="106680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4267200" y="3886200"/>
            <a:ext cx="1752403" cy="338554"/>
          </a:xfrm>
          <a:prstGeom prst="rect">
            <a:avLst/>
          </a:prstGeom>
          <a:noFill/>
        </p:spPr>
        <p:txBody>
          <a:bodyPr wrap="none" rtlCol="0">
            <a:spAutoFit/>
          </a:bodyPr>
          <a:lstStyle/>
          <a:p>
            <a:r>
              <a:rPr lang="en-US" sz="1600" dirty="0" smtClean="0">
                <a:solidFill>
                  <a:srgbClr val="0070C0"/>
                </a:solidFill>
              </a:rPr>
              <a:t>Evaporation peak</a:t>
            </a:r>
            <a:endParaRPr lang="ru-RU" sz="1600" dirty="0">
              <a:solidFill>
                <a:srgbClr val="0070C0"/>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685800"/>
            <a:ext cx="8229600" cy="5562600"/>
          </a:xfrm>
          <a:prstGeom prst="rect">
            <a:avLst/>
          </a:prstGeom>
          <a:noFill/>
          <a:ln w="9525">
            <a:noFill/>
            <a:round/>
            <a:headEnd/>
            <a:tailEnd/>
          </a:ln>
        </p:spPr>
        <p:txBody>
          <a:bodyPr lIns="90000" tIns="46800" rIns="90000" bIns="46800"/>
          <a:lstStyle/>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b="0" dirty="0">
                <a:solidFill>
                  <a:schemeClr val="tx1"/>
                </a:solidFill>
              </a:rPr>
              <a:t>Nature of </a:t>
            </a:r>
            <a:r>
              <a:rPr lang="en-US" sz="2000" dirty="0">
                <a:solidFill>
                  <a:srgbClr val="0070C0"/>
                </a:solidFill>
              </a:rPr>
              <a:t>cumulative protons </a:t>
            </a:r>
            <a:r>
              <a:rPr lang="en-US" sz="2000" b="0" dirty="0">
                <a:solidFill>
                  <a:srgbClr val="000000"/>
                </a:solidFill>
              </a:rPr>
              <a:t>is under discussion up to now.</a:t>
            </a:r>
          </a:p>
          <a:p>
            <a:pPr marL="338138" indent="-338138">
              <a:lnSpc>
                <a:spcPct val="140000"/>
              </a:lnSpc>
              <a:spcBef>
                <a:spcPts val="500"/>
              </a:spcBef>
              <a:buClr>
                <a:srgbClr val="FF9900"/>
              </a:buClr>
              <a:buSzPct val="120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b="0" dirty="0">
                <a:solidFill>
                  <a:srgbClr val="000000"/>
                </a:solidFill>
              </a:rPr>
              <a:t>      Within appropriate models they can come from :</a:t>
            </a:r>
          </a:p>
          <a:p>
            <a:pPr marL="1081088" lvl="1" indent="-338138">
              <a:lnSpc>
                <a:spcPct val="130000"/>
              </a:lnSpc>
              <a:spcBef>
                <a:spcPts val="500"/>
              </a:spcBef>
              <a:buClr>
                <a:srgbClr val="FF0000"/>
              </a:buClr>
              <a:buSzPct val="8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dirty="0">
                <a:solidFill>
                  <a:srgbClr val="FF0000"/>
                </a:solidFill>
              </a:rPr>
              <a:t>highly excited nuclear pre-fragments </a:t>
            </a:r>
          </a:p>
          <a:p>
            <a:pPr marL="1081088" lvl="1" indent="-338138">
              <a:lnSpc>
                <a:spcPct val="130000"/>
              </a:lnSpc>
              <a:spcBef>
                <a:spcPts val="500"/>
              </a:spcBef>
              <a:buClr>
                <a:srgbClr val="FF0000"/>
              </a:buClr>
              <a:buSzPct val="8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dirty="0" err="1" smtClean="0">
                <a:solidFill>
                  <a:srgbClr val="FF0000"/>
                </a:solidFill>
              </a:rPr>
              <a:t>intranuclear</a:t>
            </a:r>
            <a:r>
              <a:rPr lang="en-US" sz="2000" dirty="0" smtClean="0">
                <a:solidFill>
                  <a:srgbClr val="FF0000"/>
                </a:solidFill>
              </a:rPr>
              <a:t> </a:t>
            </a:r>
            <a:r>
              <a:rPr lang="en-US" sz="2000" dirty="0">
                <a:solidFill>
                  <a:srgbClr val="FF0000"/>
                </a:solidFill>
              </a:rPr>
              <a:t>multiple scattering </a:t>
            </a:r>
            <a:r>
              <a:rPr lang="en-US" sz="2000" dirty="0" smtClean="0">
                <a:solidFill>
                  <a:srgbClr val="FF0000"/>
                </a:solidFill>
              </a:rPr>
              <a:t> </a:t>
            </a:r>
            <a:endParaRPr lang="en-US" sz="2000" dirty="0">
              <a:solidFill>
                <a:srgbClr val="FF0000"/>
              </a:solidFill>
            </a:endParaRPr>
          </a:p>
          <a:p>
            <a:pPr marL="1081088" lvl="1" indent="-338138">
              <a:lnSpc>
                <a:spcPct val="130000"/>
              </a:lnSpc>
              <a:spcBef>
                <a:spcPts val="500"/>
              </a:spcBef>
              <a:buClr>
                <a:srgbClr val="FF0000"/>
              </a:buClr>
              <a:buSzPct val="8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b="0" dirty="0">
                <a:solidFill>
                  <a:srgbClr val="000000"/>
                </a:solidFill>
              </a:rPr>
              <a:t>fluctuations of nuclear  matter density </a:t>
            </a:r>
          </a:p>
          <a:p>
            <a:pPr marL="1081088" lvl="1" indent="-338138">
              <a:lnSpc>
                <a:spcPct val="130000"/>
              </a:lnSpc>
              <a:spcBef>
                <a:spcPts val="500"/>
              </a:spcBef>
              <a:buClr>
                <a:srgbClr val="FF0000"/>
              </a:buClr>
              <a:buSzPct val="8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b="0" dirty="0">
                <a:solidFill>
                  <a:srgbClr val="000000"/>
                </a:solidFill>
              </a:rPr>
              <a:t>short-range correlations (SRC) of nucleons </a:t>
            </a:r>
            <a:endParaRPr lang="en-US" sz="2000" b="0" dirty="0" smtClean="0">
              <a:solidFill>
                <a:srgbClr val="000000"/>
              </a:solidFill>
            </a:endParaRPr>
          </a:p>
          <a:p>
            <a:pPr marL="1081088" lvl="1" indent="-338138">
              <a:lnSpc>
                <a:spcPct val="130000"/>
              </a:lnSpc>
              <a:spcBef>
                <a:spcPts val="500"/>
              </a:spcBef>
              <a:buClr>
                <a:srgbClr val="FF0000"/>
              </a:buClr>
              <a:buSzPct val="8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dirty="0" err="1" smtClean="0">
                <a:solidFill>
                  <a:srgbClr val="FF0000"/>
                </a:solidFill>
              </a:rPr>
              <a:t>multiquark</a:t>
            </a:r>
            <a:r>
              <a:rPr lang="en-US" sz="2000" dirty="0" smtClean="0">
                <a:solidFill>
                  <a:srgbClr val="FF0000"/>
                </a:solidFill>
              </a:rPr>
              <a:t> </a:t>
            </a:r>
            <a:r>
              <a:rPr lang="en-US" sz="2000" dirty="0">
                <a:solidFill>
                  <a:srgbClr val="FF0000"/>
                </a:solidFill>
              </a:rPr>
              <a:t>clusters </a:t>
            </a:r>
            <a:r>
              <a:rPr lang="en-US" sz="2000" dirty="0" smtClean="0">
                <a:solidFill>
                  <a:srgbClr val="FF0000"/>
                </a:solidFill>
              </a:rPr>
              <a:t> </a:t>
            </a:r>
            <a:endParaRPr lang="en-US" sz="800" dirty="0" smtClean="0">
              <a:solidFill>
                <a:srgbClr val="FF0000"/>
              </a:solidFill>
            </a:endParaRPr>
          </a:p>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b="0" dirty="0" smtClean="0">
                <a:solidFill>
                  <a:srgbClr val="000000"/>
                </a:solidFill>
              </a:rPr>
              <a:t>We  estimated  probabilities of the </a:t>
            </a:r>
            <a:r>
              <a:rPr lang="en-US" sz="2000" b="0" dirty="0" err="1" smtClean="0">
                <a:solidFill>
                  <a:srgbClr val="000000"/>
                </a:solidFill>
              </a:rPr>
              <a:t>multiquark</a:t>
            </a:r>
            <a:r>
              <a:rPr lang="en-US" sz="2000" b="0" dirty="0" smtClean="0">
                <a:solidFill>
                  <a:srgbClr val="000000"/>
                </a:solidFill>
              </a:rPr>
              <a:t> clusters in nucleus using </a:t>
            </a:r>
            <a:r>
              <a:rPr lang="en-US" sz="2000" b="0" dirty="0" err="1" smtClean="0">
                <a:solidFill>
                  <a:srgbClr val="000000"/>
                </a:solidFill>
              </a:rPr>
              <a:t>approache</a:t>
            </a:r>
            <a:r>
              <a:rPr lang="en-US" sz="2000" b="0" dirty="0" smtClean="0">
                <a:solidFill>
                  <a:srgbClr val="000000"/>
                </a:solidFill>
              </a:rPr>
              <a:t> by  </a:t>
            </a:r>
            <a:r>
              <a:rPr lang="en-US" sz="2000" b="0" dirty="0" err="1" smtClean="0">
                <a:solidFill>
                  <a:srgbClr val="000000"/>
                </a:solidFill>
              </a:rPr>
              <a:t>A.V.Efremov</a:t>
            </a:r>
            <a:r>
              <a:rPr lang="en-US" sz="2000" b="0" dirty="0" smtClean="0">
                <a:solidFill>
                  <a:srgbClr val="000000"/>
                </a:solidFill>
              </a:rPr>
              <a:t>, </a:t>
            </a:r>
            <a:r>
              <a:rPr lang="en-US" sz="2000" b="0" dirty="0" err="1" smtClean="0">
                <a:solidFill>
                  <a:srgbClr val="000000"/>
                </a:solidFill>
              </a:rPr>
              <a:t>A.B.Kaidalov</a:t>
            </a:r>
            <a:r>
              <a:rPr lang="en-US" sz="2000" b="0" dirty="0" smtClean="0">
                <a:solidFill>
                  <a:srgbClr val="000000"/>
                </a:solidFill>
              </a:rPr>
              <a:t> et al. (</a:t>
            </a:r>
            <a:r>
              <a:rPr lang="en-US" sz="2000" b="0" dirty="0" err="1" smtClean="0">
                <a:solidFill>
                  <a:srgbClr val="000000"/>
                </a:solidFill>
              </a:rPr>
              <a:t>Phys.At.Nucl</a:t>
            </a:r>
            <a:r>
              <a:rPr lang="en-US" sz="2000" b="0" dirty="0" smtClean="0">
                <a:solidFill>
                  <a:srgbClr val="000000"/>
                </a:solidFill>
              </a:rPr>
              <a:t>. 57,874(1994)) in the framework of </a:t>
            </a:r>
            <a:r>
              <a:rPr lang="en-US" sz="2000" b="0" dirty="0" err="1" smtClean="0">
                <a:solidFill>
                  <a:srgbClr val="000000"/>
                </a:solidFill>
              </a:rPr>
              <a:t>quark</a:t>
            </a:r>
            <a:r>
              <a:rPr lang="en-US" sz="2000" b="0" dirty="0" err="1" smtClean="0">
                <a:solidFill>
                  <a:srgbClr val="000000"/>
                </a:solidFill>
                <a:sym typeface="Symbol" pitchFamily="18" charset="2"/>
              </a:rPr>
              <a:t>gluon</a:t>
            </a:r>
            <a:r>
              <a:rPr lang="en-US" sz="2000" b="0" dirty="0" smtClean="0">
                <a:solidFill>
                  <a:srgbClr val="000000"/>
                </a:solidFill>
                <a:sym typeface="Symbol" pitchFamily="18" charset="2"/>
              </a:rPr>
              <a:t> string model (QGSM) and</a:t>
            </a:r>
          </a:p>
          <a:p>
            <a:pPr marL="338138" indent="-338138">
              <a:lnSpc>
                <a:spcPct val="140000"/>
              </a:lnSpc>
              <a:spcBef>
                <a:spcPts val="500"/>
              </a:spcBef>
              <a:buClr>
                <a:srgbClr val="FF9900"/>
              </a:buClr>
              <a:buSzPct val="120000"/>
              <a:buFont typeface="Wingdings" pitchFamily="2" charset="2"/>
              <a:buChar char="ü"/>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b="0" dirty="0" smtClean="0">
                <a:solidFill>
                  <a:srgbClr val="000000"/>
                </a:solidFill>
                <a:sym typeface="Symbol" pitchFamily="18" charset="2"/>
              </a:rPr>
              <a:t>Tested predictions of few models of ion-ion interactions for yield of cumulative protons</a:t>
            </a:r>
            <a:endParaRPr lang="en-US" sz="2000" b="0" dirty="0" smtClean="0">
              <a:solidFill>
                <a:srgbClr val="000000"/>
              </a:solidFill>
            </a:endParaRPr>
          </a:p>
          <a:p>
            <a:pPr marL="338138" indent="-338138">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sz="2000" b="0" dirty="0">
              <a:solidFill>
                <a:srgbClr val="000000"/>
              </a:solidFill>
            </a:endParaRPr>
          </a:p>
        </p:txBody>
      </p:sp>
      <p:sp>
        <p:nvSpPr>
          <p:cNvPr id="3174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66FF"/>
                </a:solidFill>
              </a:rPr>
              <a:t>Theoretical interpretation</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76200" y="838200"/>
            <a:ext cx="8763000" cy="1200329"/>
          </a:xfrm>
          <a:prstGeom prst="rect">
            <a:avLst/>
          </a:prstGeom>
          <a:noFill/>
          <a:ln w="9525">
            <a:noFill/>
            <a:miter lim="800000"/>
            <a:headEnd/>
            <a:tailEnd/>
          </a:ln>
        </p:spPr>
        <p:txBody>
          <a:bodyPr wrap="square">
            <a:spAutoFit/>
          </a:bodyPr>
          <a:lstStyle/>
          <a:p>
            <a:pPr marL="457200" indent="-457200" algn="just" defTabSz="457200">
              <a:buClrTx/>
              <a:buSzTx/>
              <a:buFontTx/>
              <a:buNone/>
            </a:pPr>
            <a:r>
              <a:rPr lang="en-US" sz="1600" dirty="0">
                <a:solidFill>
                  <a:srgbClr val="000000"/>
                </a:solidFill>
              </a:rPr>
              <a:t>         </a:t>
            </a:r>
            <a:r>
              <a:rPr lang="en-US" sz="1800" b="0" dirty="0">
                <a:solidFill>
                  <a:srgbClr val="000000"/>
                </a:solidFill>
                <a:cs typeface="Times New Roman" pitchFamily="18" charset="0"/>
              </a:rPr>
              <a:t>Production of  cumulative protons is considered as fragmentation into protons of   clusters consisting  of  </a:t>
            </a:r>
            <a:r>
              <a:rPr lang="en-US" sz="1800" b="0" dirty="0" smtClean="0">
                <a:solidFill>
                  <a:srgbClr val="000000"/>
                </a:solidFill>
                <a:cs typeface="Times New Roman" pitchFamily="18" charset="0"/>
              </a:rPr>
              <a:t>3k </a:t>
            </a:r>
            <a:r>
              <a:rPr lang="en-US" sz="1800" b="0" dirty="0">
                <a:solidFill>
                  <a:srgbClr val="000000"/>
                </a:solidFill>
                <a:cs typeface="Times New Roman" pitchFamily="18" charset="0"/>
              </a:rPr>
              <a:t>quarks  (k=1: (3q) </a:t>
            </a:r>
            <a:r>
              <a:rPr lang="en-US" sz="1800" b="0" dirty="0">
                <a:solidFill>
                  <a:srgbClr val="000000"/>
                </a:solidFill>
                <a:cs typeface="Times New Roman" pitchFamily="18" charset="0"/>
                <a:sym typeface="Symbol" pitchFamily="18" charset="2"/>
              </a:rPr>
              <a:t></a:t>
            </a:r>
            <a:r>
              <a:rPr lang="en-US" sz="1800" b="0" dirty="0">
                <a:solidFill>
                  <a:srgbClr val="000000"/>
                </a:solidFill>
                <a:cs typeface="Times New Roman" pitchFamily="18" charset="0"/>
              </a:rPr>
              <a:t> nucleon, k=2: (6q) – two - nucleon cluster, k=3: (9q) – three - nucleon cluster); </a:t>
            </a:r>
            <a:r>
              <a:rPr lang="en-US" sz="1800" b="0" i="1" dirty="0">
                <a:solidFill>
                  <a:srgbClr val="000000"/>
                </a:solidFill>
                <a:cs typeface="Times New Roman" pitchFamily="18" charset="0"/>
              </a:rPr>
              <a:t>w</a:t>
            </a:r>
            <a:r>
              <a:rPr lang="en-US" sz="1800" b="0" baseline="-25000" dirty="0">
                <a:solidFill>
                  <a:srgbClr val="000000"/>
                </a:solidFill>
                <a:cs typeface="Times New Roman" pitchFamily="18" charset="0"/>
              </a:rPr>
              <a:t>k</a:t>
            </a:r>
            <a:r>
              <a:rPr lang="en-US" sz="1800" b="0" dirty="0">
                <a:solidFill>
                  <a:srgbClr val="000000"/>
                </a:solidFill>
                <a:cs typeface="Times New Roman" pitchFamily="18" charset="0"/>
              </a:rPr>
              <a:t> is the probability to find k -nucleon cluster in </a:t>
            </a:r>
            <a:r>
              <a:rPr lang="en-US" sz="1800" b="0" baseline="30000" dirty="0">
                <a:solidFill>
                  <a:srgbClr val="000000"/>
                </a:solidFill>
                <a:cs typeface="Times New Roman" pitchFamily="18" charset="0"/>
              </a:rPr>
              <a:t>12</a:t>
            </a:r>
            <a:r>
              <a:rPr lang="en-US" sz="1800" b="0" dirty="0">
                <a:solidFill>
                  <a:srgbClr val="000000"/>
                </a:solidFill>
                <a:cs typeface="Times New Roman" pitchFamily="18" charset="0"/>
              </a:rPr>
              <a:t>C; x = p / p</a:t>
            </a:r>
            <a:r>
              <a:rPr lang="en-US" sz="1800" b="0" baseline="-15000" dirty="0">
                <a:solidFill>
                  <a:srgbClr val="000000"/>
                </a:solidFill>
                <a:cs typeface="Times New Roman" pitchFamily="18" charset="0"/>
              </a:rPr>
              <a:t>0</a:t>
            </a:r>
            <a:r>
              <a:rPr lang="en-US" sz="1800" b="0" dirty="0">
                <a:solidFill>
                  <a:srgbClr val="000000"/>
                </a:solidFill>
                <a:cs typeface="Times New Roman" pitchFamily="18" charset="0"/>
              </a:rPr>
              <a:t> </a:t>
            </a:r>
            <a:r>
              <a:rPr lang="en-US" sz="1800" b="0" dirty="0" smtClean="0">
                <a:solidFill>
                  <a:srgbClr val="000000"/>
                </a:solidFill>
                <a:cs typeface="Times New Roman" pitchFamily="18" charset="0"/>
              </a:rPr>
              <a:t>, where p(p</a:t>
            </a:r>
            <a:r>
              <a:rPr lang="en-US" sz="1800" b="0" baseline="-15000" dirty="0" smtClean="0">
                <a:solidFill>
                  <a:srgbClr val="000000"/>
                </a:solidFill>
                <a:cs typeface="Times New Roman" pitchFamily="18" charset="0"/>
              </a:rPr>
              <a:t>0</a:t>
            </a:r>
            <a:r>
              <a:rPr lang="en-US" sz="1800" b="0" dirty="0" smtClean="0">
                <a:solidFill>
                  <a:srgbClr val="000000"/>
                </a:solidFill>
                <a:cs typeface="Times New Roman" pitchFamily="18" charset="0"/>
              </a:rPr>
              <a:t>) – proton (projectile) momentum per nucleon</a:t>
            </a:r>
            <a:endParaRPr lang="ru-RU" sz="1800" b="0" dirty="0">
              <a:solidFill>
                <a:srgbClr val="000000"/>
              </a:solidFill>
            </a:endParaRPr>
          </a:p>
        </p:txBody>
      </p:sp>
      <p:sp>
        <p:nvSpPr>
          <p:cNvPr id="33795" name="Rectangle 7"/>
          <p:cNvSpPr>
            <a:spLocks noChangeArrowheads="1"/>
          </p:cNvSpPr>
          <p:nvPr/>
        </p:nvSpPr>
        <p:spPr bwMode="auto">
          <a:xfrm>
            <a:off x="1000125" y="3000375"/>
            <a:ext cx="1643063" cy="285750"/>
          </a:xfrm>
          <a:prstGeom prst="rect">
            <a:avLst/>
          </a:prstGeom>
          <a:noFill/>
          <a:ln w="9525" algn="ctr">
            <a:noFill/>
            <a:round/>
            <a:headEnd/>
            <a:tailEnd/>
          </a:ln>
        </p:spPr>
        <p:txBody>
          <a:bodyPr/>
          <a:lstStyle/>
          <a:p>
            <a:pPr defTabSz="457200">
              <a:buClrTx/>
              <a:buSzTx/>
              <a:buFontTx/>
              <a:buNone/>
            </a:pPr>
            <a:endParaRPr lang="ru-RU" sz="1800" b="0">
              <a:solidFill>
                <a:srgbClr val="000000"/>
              </a:solidFill>
            </a:endParaRPr>
          </a:p>
        </p:txBody>
      </p:sp>
      <p:sp>
        <p:nvSpPr>
          <p:cNvPr id="33796" name="Rectangle 15"/>
          <p:cNvSpPr>
            <a:spLocks noChangeArrowheads="1"/>
          </p:cNvSpPr>
          <p:nvPr/>
        </p:nvSpPr>
        <p:spPr bwMode="auto">
          <a:xfrm>
            <a:off x="428625" y="5649913"/>
            <a:ext cx="8066088" cy="476250"/>
          </a:xfrm>
          <a:prstGeom prst="rect">
            <a:avLst/>
          </a:prstGeom>
          <a:solidFill>
            <a:schemeClr val="bg1"/>
          </a:solidFill>
          <a:ln w="9525">
            <a:noFill/>
            <a:miter lim="800000"/>
            <a:headEnd/>
            <a:tailEnd/>
          </a:ln>
        </p:spPr>
        <p:txBody>
          <a:bodyPr wrap="none" anchor="ctr"/>
          <a:lstStyle/>
          <a:p>
            <a:pPr algn="ctr" defTabSz="457200">
              <a:buClrTx/>
              <a:buSzTx/>
              <a:buFontTx/>
              <a:buNone/>
            </a:pPr>
            <a:endParaRPr lang="en-US" sz="2000">
              <a:solidFill>
                <a:srgbClr val="000000"/>
              </a:solidFill>
              <a:latin typeface="Arial" charset="0"/>
            </a:endParaRPr>
          </a:p>
          <a:p>
            <a:pPr algn="ctr" defTabSz="457200">
              <a:buClrTx/>
              <a:buSzTx/>
              <a:buFontTx/>
              <a:buNone/>
            </a:pPr>
            <a:r>
              <a:rPr lang="en-US" sz="2000">
                <a:solidFill>
                  <a:srgbClr val="000000"/>
                </a:solidFill>
                <a:latin typeface="Arial" charset="0"/>
              </a:rPr>
              <a:t>Fitted variables are: C’, W</a:t>
            </a:r>
            <a:r>
              <a:rPr lang="en-US" sz="1800" b="0" baseline="-25000">
                <a:solidFill>
                  <a:srgbClr val="000000"/>
                </a:solidFill>
                <a:latin typeface="Arial" charset="0"/>
              </a:rPr>
              <a:t>2</a:t>
            </a:r>
            <a:r>
              <a:rPr lang="en-US" sz="1800" baseline="-25000">
                <a:solidFill>
                  <a:srgbClr val="000000"/>
                </a:solidFill>
                <a:latin typeface="Arial" charset="0"/>
              </a:rPr>
              <a:t>   </a:t>
            </a:r>
            <a:r>
              <a:rPr lang="en-US" sz="1800">
                <a:solidFill>
                  <a:srgbClr val="000000"/>
                </a:solidFill>
                <a:latin typeface="Arial" charset="0"/>
              </a:rPr>
              <a:t>=</a:t>
            </a:r>
            <a:r>
              <a:rPr lang="en-US" sz="2000">
                <a:solidFill>
                  <a:srgbClr val="000000"/>
                </a:solidFill>
                <a:latin typeface="Arial" charset="0"/>
              </a:rPr>
              <a:t> </a:t>
            </a:r>
            <a:r>
              <a:rPr lang="en-US" sz="2000" i="1">
                <a:solidFill>
                  <a:srgbClr val="000000"/>
                </a:solidFill>
                <a:latin typeface="Arial" charset="0"/>
              </a:rPr>
              <a:t>w</a:t>
            </a:r>
            <a:r>
              <a:rPr lang="en-US" sz="1800" baseline="-25000">
                <a:solidFill>
                  <a:srgbClr val="000000"/>
                </a:solidFill>
              </a:rPr>
              <a:t>2</a:t>
            </a:r>
            <a:r>
              <a:rPr lang="en-US" sz="2000">
                <a:solidFill>
                  <a:srgbClr val="000000"/>
                </a:solidFill>
                <a:latin typeface="Arial" charset="0"/>
              </a:rPr>
              <a:t>/</a:t>
            </a:r>
            <a:r>
              <a:rPr lang="en-US" sz="2000" i="1">
                <a:solidFill>
                  <a:srgbClr val="000000"/>
                </a:solidFill>
                <a:latin typeface="Arial" charset="0"/>
              </a:rPr>
              <a:t>w</a:t>
            </a:r>
            <a:r>
              <a:rPr lang="en-US" sz="1800" baseline="-25000">
                <a:solidFill>
                  <a:srgbClr val="000000"/>
                </a:solidFill>
              </a:rPr>
              <a:t>1</a:t>
            </a:r>
            <a:r>
              <a:rPr lang="en-US" sz="2000" baseline="-25000">
                <a:solidFill>
                  <a:srgbClr val="000000"/>
                </a:solidFill>
              </a:rPr>
              <a:t> </a:t>
            </a:r>
            <a:r>
              <a:rPr lang="en-US" sz="1800">
                <a:solidFill>
                  <a:srgbClr val="000000"/>
                </a:solidFill>
              </a:rPr>
              <a:t>,</a:t>
            </a:r>
            <a:r>
              <a:rPr lang="en-US" sz="1800" b="0">
                <a:solidFill>
                  <a:srgbClr val="000000"/>
                </a:solidFill>
              </a:rPr>
              <a:t> </a:t>
            </a:r>
            <a:r>
              <a:rPr lang="en-US" sz="2000">
                <a:solidFill>
                  <a:srgbClr val="000000"/>
                </a:solidFill>
              </a:rPr>
              <a:t>W</a:t>
            </a:r>
            <a:r>
              <a:rPr lang="en-US" sz="2000" baseline="-25000">
                <a:solidFill>
                  <a:srgbClr val="000000"/>
                </a:solidFill>
                <a:latin typeface="Arial" charset="0"/>
              </a:rPr>
              <a:t>3 </a:t>
            </a:r>
            <a:r>
              <a:rPr lang="en-US" sz="2000" i="1">
                <a:solidFill>
                  <a:srgbClr val="000000"/>
                </a:solidFill>
                <a:latin typeface="Arial" charset="0"/>
              </a:rPr>
              <a:t>= w</a:t>
            </a:r>
            <a:r>
              <a:rPr lang="en-US" sz="2000" i="1" baseline="-25000">
                <a:solidFill>
                  <a:srgbClr val="000000"/>
                </a:solidFill>
                <a:latin typeface="Arial" charset="0"/>
              </a:rPr>
              <a:t>3</a:t>
            </a:r>
            <a:r>
              <a:rPr lang="en-US" sz="2000" i="1">
                <a:solidFill>
                  <a:srgbClr val="000000"/>
                </a:solidFill>
                <a:latin typeface="Arial" charset="0"/>
              </a:rPr>
              <a:t>/w</a:t>
            </a:r>
            <a:r>
              <a:rPr lang="en-US" sz="2000" i="1" baseline="-25000">
                <a:solidFill>
                  <a:srgbClr val="000000"/>
                </a:solidFill>
                <a:latin typeface="Arial" charset="0"/>
              </a:rPr>
              <a:t>1</a:t>
            </a:r>
            <a:r>
              <a:rPr lang="en-US" sz="2000" b="0" i="1">
                <a:solidFill>
                  <a:srgbClr val="000000"/>
                </a:solidFill>
                <a:latin typeface="Arial" charset="0"/>
              </a:rPr>
              <a:t> </a:t>
            </a:r>
            <a:r>
              <a:rPr lang="en-US" sz="1800">
                <a:solidFill>
                  <a:srgbClr val="000000"/>
                </a:solidFill>
              </a:rPr>
              <a:t>,</a:t>
            </a:r>
            <a:r>
              <a:rPr lang="en-US" sz="2000" baseline="-25000">
                <a:solidFill>
                  <a:srgbClr val="000000"/>
                </a:solidFill>
              </a:rPr>
              <a:t> </a:t>
            </a:r>
            <a:r>
              <a:rPr lang="en-US" sz="2000">
                <a:solidFill>
                  <a:srgbClr val="000000"/>
                </a:solidFill>
                <a:latin typeface="Symbol" pitchFamily="18" charset="2"/>
              </a:rPr>
              <a:t>D </a:t>
            </a:r>
            <a:r>
              <a:rPr lang="en-US" sz="1800">
                <a:solidFill>
                  <a:srgbClr val="000000"/>
                </a:solidFill>
              </a:rPr>
              <a:t>,</a:t>
            </a:r>
            <a:r>
              <a:rPr lang="en-US" sz="1800" b="0">
                <a:solidFill>
                  <a:srgbClr val="000000"/>
                </a:solidFill>
              </a:rPr>
              <a:t> </a:t>
            </a:r>
            <a:r>
              <a:rPr lang="en-US" sz="2000">
                <a:solidFill>
                  <a:srgbClr val="000000"/>
                </a:solidFill>
                <a:latin typeface="Symbol" pitchFamily="18" charset="2"/>
              </a:rPr>
              <a:t>s</a:t>
            </a:r>
            <a:r>
              <a:rPr lang="en-US" sz="2000" baseline="-25000">
                <a:solidFill>
                  <a:srgbClr val="000000"/>
                </a:solidFill>
              </a:rPr>
              <a:t>x  </a:t>
            </a:r>
            <a:endParaRPr lang="ru-RU" sz="2000" baseline="-25000">
              <a:solidFill>
                <a:srgbClr val="000000"/>
              </a:solidFill>
            </a:endParaRPr>
          </a:p>
        </p:txBody>
      </p:sp>
      <p:sp>
        <p:nvSpPr>
          <p:cNvPr id="33798" name="Rectangle 14"/>
          <p:cNvSpPr>
            <a:spLocks noChangeArrowheads="1"/>
          </p:cNvSpPr>
          <p:nvPr/>
        </p:nvSpPr>
        <p:spPr bwMode="auto">
          <a:xfrm>
            <a:off x="460375" y="2101850"/>
            <a:ext cx="8181975" cy="461963"/>
          </a:xfrm>
          <a:prstGeom prst="rect">
            <a:avLst/>
          </a:prstGeom>
          <a:noFill/>
          <a:ln w="9525">
            <a:noFill/>
            <a:miter lim="800000"/>
            <a:headEnd/>
            <a:tailEnd/>
          </a:ln>
        </p:spPr>
        <p:txBody>
          <a:bodyPr>
            <a:spAutoFit/>
          </a:bodyPr>
          <a:lstStyle/>
          <a:p>
            <a:pPr defTabSz="457200">
              <a:buClrTx/>
              <a:buSzTx/>
              <a:buFontTx/>
              <a:buNone/>
            </a:pPr>
            <a:r>
              <a:rPr lang="en-US" sz="2400">
                <a:solidFill>
                  <a:srgbClr val="0070C0"/>
                </a:solidFill>
                <a:latin typeface="Arial" charset="0"/>
              </a:rPr>
              <a:t> Ed</a:t>
            </a:r>
            <a:r>
              <a:rPr lang="en-US" sz="2400" baseline="30000">
                <a:solidFill>
                  <a:srgbClr val="0070C0"/>
                </a:solidFill>
                <a:latin typeface="Arial" charset="0"/>
              </a:rPr>
              <a:t>3</a:t>
            </a:r>
            <a:r>
              <a:rPr lang="el-GR" sz="2400">
                <a:solidFill>
                  <a:srgbClr val="0070C0"/>
                </a:solidFill>
                <a:latin typeface="Arial" charset="0"/>
              </a:rPr>
              <a:t>σ</a:t>
            </a:r>
            <a:r>
              <a:rPr lang="en-US" sz="2400">
                <a:solidFill>
                  <a:srgbClr val="0070C0"/>
                </a:solidFill>
                <a:latin typeface="Arial" charset="0"/>
              </a:rPr>
              <a:t>/d</a:t>
            </a:r>
            <a:r>
              <a:rPr lang="en-US" sz="2400" baseline="30000">
                <a:solidFill>
                  <a:srgbClr val="0070C0"/>
                </a:solidFill>
                <a:latin typeface="Arial" charset="0"/>
              </a:rPr>
              <a:t>3</a:t>
            </a:r>
            <a:r>
              <a:rPr lang="en-US" sz="2400">
                <a:solidFill>
                  <a:srgbClr val="0070C0"/>
                </a:solidFill>
                <a:latin typeface="Arial" charset="0"/>
              </a:rPr>
              <a:t>p(x,p</a:t>
            </a:r>
            <a:r>
              <a:rPr lang="en-US" sz="2400" baseline="-25000">
                <a:solidFill>
                  <a:srgbClr val="0070C0"/>
                </a:solidFill>
                <a:latin typeface="Arial" charset="0"/>
              </a:rPr>
              <a:t>t</a:t>
            </a:r>
            <a:r>
              <a:rPr lang="en-US" sz="2400" baseline="30000">
                <a:solidFill>
                  <a:srgbClr val="0070C0"/>
                </a:solidFill>
                <a:latin typeface="Arial" charset="0"/>
              </a:rPr>
              <a:t>2</a:t>
            </a:r>
            <a:r>
              <a:rPr lang="en-US" sz="2400">
                <a:solidFill>
                  <a:srgbClr val="0070C0"/>
                </a:solidFill>
                <a:latin typeface="Arial" charset="0"/>
              </a:rPr>
              <a:t>) </a:t>
            </a:r>
            <a:r>
              <a:rPr lang="en-US" sz="2400">
                <a:solidFill>
                  <a:srgbClr val="0070C0"/>
                </a:solidFill>
                <a:latin typeface="Arial" charset="0"/>
                <a:cs typeface="Arial" charset="0"/>
                <a:sym typeface="Mathematica1" pitchFamily="2" charset="2"/>
              </a:rPr>
              <a:t>=C’(</a:t>
            </a:r>
            <a:r>
              <a:rPr lang="en-US" sz="2400" i="1">
                <a:solidFill>
                  <a:srgbClr val="0070C0"/>
                </a:solidFill>
                <a:latin typeface="Arial" charset="0"/>
                <a:cs typeface="Arial" charset="0"/>
                <a:sym typeface="Mathematica1" pitchFamily="2" charset="2"/>
              </a:rPr>
              <a:t>w</a:t>
            </a:r>
            <a:r>
              <a:rPr lang="en-US" sz="2400" baseline="-25000">
                <a:solidFill>
                  <a:srgbClr val="0070C0"/>
                </a:solidFill>
                <a:latin typeface="Arial" charset="0"/>
              </a:rPr>
              <a:t>1</a:t>
            </a:r>
            <a:r>
              <a:rPr lang="en-US" sz="2400">
                <a:solidFill>
                  <a:srgbClr val="0070C0"/>
                </a:solidFill>
                <a:latin typeface="Arial" charset="0"/>
              </a:rPr>
              <a:t>g(x,p</a:t>
            </a:r>
            <a:r>
              <a:rPr lang="en-US" sz="2400" baseline="-25000">
                <a:solidFill>
                  <a:srgbClr val="0070C0"/>
                </a:solidFill>
                <a:latin typeface="Arial" charset="0"/>
              </a:rPr>
              <a:t>t</a:t>
            </a:r>
            <a:r>
              <a:rPr lang="en-US" sz="2400" baseline="30000">
                <a:solidFill>
                  <a:srgbClr val="0070C0"/>
                </a:solidFill>
                <a:latin typeface="Arial" charset="0"/>
              </a:rPr>
              <a:t>2</a:t>
            </a:r>
            <a:r>
              <a:rPr lang="en-US" sz="2400">
                <a:solidFill>
                  <a:srgbClr val="0070C0"/>
                </a:solidFill>
                <a:latin typeface="Arial" charset="0"/>
              </a:rPr>
              <a:t>)+</a:t>
            </a:r>
            <a:r>
              <a:rPr lang="en-US" sz="2400" i="1">
                <a:solidFill>
                  <a:srgbClr val="0070C0"/>
                </a:solidFill>
                <a:latin typeface="Arial" charset="0"/>
              </a:rPr>
              <a:t>w</a:t>
            </a:r>
            <a:r>
              <a:rPr lang="en-US" sz="2400" baseline="-25000">
                <a:solidFill>
                  <a:srgbClr val="0070C0"/>
                </a:solidFill>
                <a:latin typeface="Arial" charset="0"/>
              </a:rPr>
              <a:t>2</a:t>
            </a:r>
            <a:r>
              <a:rPr lang="en-US" sz="2400">
                <a:solidFill>
                  <a:srgbClr val="0070C0"/>
                </a:solidFill>
                <a:latin typeface="Arial" charset="0"/>
              </a:rPr>
              <a:t>b</a:t>
            </a:r>
            <a:r>
              <a:rPr lang="en-US" sz="2400" baseline="-25000">
                <a:solidFill>
                  <a:srgbClr val="0070C0"/>
                </a:solidFill>
                <a:latin typeface="Arial" charset="0"/>
              </a:rPr>
              <a:t>2</a:t>
            </a:r>
            <a:r>
              <a:rPr lang="en-US" sz="2400">
                <a:solidFill>
                  <a:srgbClr val="0070C0"/>
                </a:solidFill>
                <a:latin typeface="Arial" charset="0"/>
              </a:rPr>
              <a:t>(x,p</a:t>
            </a:r>
            <a:r>
              <a:rPr lang="en-US" sz="2400" baseline="-25000">
                <a:solidFill>
                  <a:srgbClr val="0070C0"/>
                </a:solidFill>
                <a:latin typeface="Arial" charset="0"/>
              </a:rPr>
              <a:t>t</a:t>
            </a:r>
            <a:r>
              <a:rPr lang="en-US" sz="2400" baseline="30000">
                <a:solidFill>
                  <a:srgbClr val="0070C0"/>
                </a:solidFill>
                <a:latin typeface="Arial" charset="0"/>
              </a:rPr>
              <a:t>2</a:t>
            </a:r>
            <a:r>
              <a:rPr lang="en-US" sz="2400">
                <a:solidFill>
                  <a:srgbClr val="0070C0"/>
                </a:solidFill>
                <a:latin typeface="Arial" charset="0"/>
              </a:rPr>
              <a:t>)+</a:t>
            </a:r>
            <a:r>
              <a:rPr lang="en-US" sz="2400" i="1">
                <a:solidFill>
                  <a:srgbClr val="0070C0"/>
                </a:solidFill>
                <a:latin typeface="Arial" charset="0"/>
              </a:rPr>
              <a:t>w</a:t>
            </a:r>
            <a:r>
              <a:rPr lang="en-US" sz="2400" baseline="-25000">
                <a:solidFill>
                  <a:srgbClr val="0070C0"/>
                </a:solidFill>
                <a:latin typeface="Arial" charset="0"/>
              </a:rPr>
              <a:t>3</a:t>
            </a:r>
            <a:r>
              <a:rPr lang="en-US" sz="2400">
                <a:solidFill>
                  <a:srgbClr val="0070C0"/>
                </a:solidFill>
                <a:latin typeface="Arial" charset="0"/>
              </a:rPr>
              <a:t>b</a:t>
            </a:r>
            <a:r>
              <a:rPr lang="en-US" sz="2400" baseline="-25000">
                <a:solidFill>
                  <a:srgbClr val="0070C0"/>
                </a:solidFill>
                <a:latin typeface="Arial" charset="0"/>
              </a:rPr>
              <a:t>3</a:t>
            </a:r>
            <a:r>
              <a:rPr lang="en-US" sz="2400">
                <a:solidFill>
                  <a:srgbClr val="0070C0"/>
                </a:solidFill>
                <a:latin typeface="Arial" charset="0"/>
              </a:rPr>
              <a:t>(x,p</a:t>
            </a:r>
            <a:r>
              <a:rPr lang="en-US" sz="2400" baseline="-25000">
                <a:solidFill>
                  <a:srgbClr val="0070C0"/>
                </a:solidFill>
                <a:latin typeface="Arial" charset="0"/>
              </a:rPr>
              <a:t>t</a:t>
            </a:r>
            <a:r>
              <a:rPr lang="en-US" sz="2400" baseline="30000">
                <a:solidFill>
                  <a:srgbClr val="0070C0"/>
                </a:solidFill>
                <a:latin typeface="Arial" charset="0"/>
              </a:rPr>
              <a:t>2</a:t>
            </a:r>
            <a:r>
              <a:rPr lang="en-US" sz="2400">
                <a:solidFill>
                  <a:srgbClr val="0070C0"/>
                </a:solidFill>
                <a:latin typeface="Arial" charset="0"/>
              </a:rPr>
              <a:t>))</a:t>
            </a:r>
            <a:endParaRPr lang="ru-RU" sz="1800" b="0">
              <a:solidFill>
                <a:srgbClr val="000000"/>
              </a:solidFill>
            </a:endParaRPr>
          </a:p>
        </p:txBody>
      </p:sp>
      <p:sp>
        <p:nvSpPr>
          <p:cNvPr id="16" name="Rectangle 15"/>
          <p:cNvSpPr/>
          <p:nvPr/>
        </p:nvSpPr>
        <p:spPr>
          <a:xfrm>
            <a:off x="533400" y="2509838"/>
            <a:ext cx="8134350" cy="61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r>
              <a:rPr lang="en-US" sz="1800" b="0">
                <a:solidFill>
                  <a:srgbClr val="000000"/>
                </a:solidFill>
              </a:rPr>
              <a:t>g(x,p</a:t>
            </a:r>
            <a:r>
              <a:rPr lang="en-US" sz="1800" b="0" baseline="-25000">
                <a:solidFill>
                  <a:srgbClr val="000000"/>
                </a:solidFill>
              </a:rPr>
              <a:t>t</a:t>
            </a:r>
            <a:r>
              <a:rPr lang="en-US" sz="1800" b="0" baseline="30000">
                <a:solidFill>
                  <a:srgbClr val="000000"/>
                </a:solidFill>
              </a:rPr>
              <a:t>2</a:t>
            </a:r>
            <a:r>
              <a:rPr lang="en-US" sz="1800" b="0" dirty="0">
                <a:solidFill>
                  <a:srgbClr val="000000"/>
                </a:solidFill>
              </a:rPr>
              <a:t>)=G exp(-0.5 (1-x-</a:t>
            </a:r>
            <a:r>
              <a:rPr lang="en-US" sz="1800" b="0" dirty="0">
                <a:solidFill>
                  <a:srgbClr val="000000"/>
                </a:solidFill>
                <a:latin typeface="Symbol" pitchFamily="18" charset="2"/>
              </a:rPr>
              <a:t>D</a:t>
            </a:r>
            <a:r>
              <a:rPr lang="en-US" sz="1800" b="0" dirty="0">
                <a:solidFill>
                  <a:srgbClr val="000000"/>
                </a:solidFill>
              </a:rPr>
              <a:t>)</a:t>
            </a:r>
            <a:r>
              <a:rPr lang="en-US" sz="1800" b="0" baseline="30000" dirty="0">
                <a:solidFill>
                  <a:srgbClr val="000000"/>
                </a:solidFill>
              </a:rPr>
              <a:t>2</a:t>
            </a:r>
            <a:r>
              <a:rPr lang="en-US" sz="1800" b="0" dirty="0">
                <a:solidFill>
                  <a:srgbClr val="000000"/>
                </a:solidFill>
              </a:rPr>
              <a:t> /</a:t>
            </a:r>
            <a:r>
              <a:rPr lang="en-US" sz="1800" b="0" dirty="0">
                <a:solidFill>
                  <a:srgbClr val="000000"/>
                </a:solidFill>
                <a:latin typeface="Symbol" pitchFamily="18" charset="2"/>
              </a:rPr>
              <a:t>s</a:t>
            </a:r>
            <a:r>
              <a:rPr lang="en-US" sz="1800" b="0" baseline="-25000" dirty="0">
                <a:solidFill>
                  <a:srgbClr val="000000"/>
                </a:solidFill>
              </a:rPr>
              <a:t>x</a:t>
            </a:r>
            <a:r>
              <a:rPr lang="en-US" sz="1800" b="0" baseline="30000" dirty="0">
                <a:solidFill>
                  <a:srgbClr val="000000"/>
                </a:solidFill>
              </a:rPr>
              <a:t>2 </a:t>
            </a:r>
            <a:r>
              <a:rPr lang="en-US" sz="1800" b="0" dirty="0">
                <a:solidFill>
                  <a:srgbClr val="000000"/>
                </a:solidFill>
              </a:rPr>
              <a:t>) exp(-0.5 </a:t>
            </a:r>
            <a:r>
              <a:rPr lang="en-US" sz="1800" b="0">
                <a:solidFill>
                  <a:srgbClr val="000000"/>
                </a:solidFill>
              </a:rPr>
              <a:t>p</a:t>
            </a:r>
            <a:r>
              <a:rPr lang="en-US" sz="1800" b="0" baseline="-25000">
                <a:solidFill>
                  <a:srgbClr val="000000"/>
                </a:solidFill>
              </a:rPr>
              <a:t>t</a:t>
            </a:r>
            <a:r>
              <a:rPr lang="en-US" sz="1800" b="0" baseline="30000">
                <a:solidFill>
                  <a:srgbClr val="000000"/>
                </a:solidFill>
              </a:rPr>
              <a:t>2</a:t>
            </a:r>
            <a:r>
              <a:rPr lang="en-US" sz="1800" b="0">
                <a:solidFill>
                  <a:srgbClr val="000000"/>
                </a:solidFill>
              </a:rPr>
              <a:t>/</a:t>
            </a:r>
            <a:r>
              <a:rPr lang="en-US" sz="1800" b="0">
                <a:solidFill>
                  <a:srgbClr val="000000"/>
                </a:solidFill>
                <a:latin typeface="Symbol" pitchFamily="18" charset="2"/>
              </a:rPr>
              <a:t>s</a:t>
            </a:r>
            <a:r>
              <a:rPr lang="en-US" sz="1800" b="0" baseline="-25000">
                <a:solidFill>
                  <a:srgbClr val="000000"/>
                </a:solidFill>
              </a:rPr>
              <a:t>p</a:t>
            </a:r>
            <a:r>
              <a:rPr lang="en-US" sz="1800" b="0" baseline="30000">
                <a:solidFill>
                  <a:srgbClr val="000000"/>
                </a:solidFill>
              </a:rPr>
              <a:t>2 </a:t>
            </a:r>
            <a:r>
              <a:rPr lang="en-US" sz="1800" b="0">
                <a:solidFill>
                  <a:srgbClr val="000000"/>
                </a:solidFill>
              </a:rPr>
              <a:t>)</a:t>
            </a:r>
            <a:endParaRPr lang="en-US" sz="1800" b="0" dirty="0">
              <a:solidFill>
                <a:srgbClr val="FFFFFF"/>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ru-RU" sz="1800" b="0" dirty="0">
              <a:solidFill>
                <a:srgbClr val="FFFFFF"/>
              </a:solidFill>
            </a:endParaRPr>
          </a:p>
          <a:p>
            <a:pPr algn="ctr" defTabSz="457200">
              <a:buClrTx/>
              <a:buSzTx/>
              <a:buFontTx/>
              <a:buNone/>
              <a:defRPr/>
            </a:pPr>
            <a:endParaRPr lang="ru-RU" sz="1800" b="0" dirty="0">
              <a:solidFill>
                <a:srgbClr val="FFFFFF"/>
              </a:solidFill>
            </a:endParaRPr>
          </a:p>
        </p:txBody>
      </p:sp>
      <p:sp>
        <p:nvSpPr>
          <p:cNvPr id="17" name="Rectangle 16"/>
          <p:cNvSpPr/>
          <p:nvPr/>
        </p:nvSpPr>
        <p:spPr>
          <a:xfrm>
            <a:off x="544513" y="2955925"/>
            <a:ext cx="8134350" cy="488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r>
              <a:rPr lang="en-US" sz="1800" b="0" dirty="0">
                <a:solidFill>
                  <a:srgbClr val="000000"/>
                </a:solidFill>
              </a:rPr>
              <a:t>b</a:t>
            </a:r>
            <a:r>
              <a:rPr lang="en-US" sz="1800" b="0" baseline="-25000" dirty="0">
                <a:solidFill>
                  <a:srgbClr val="000000"/>
                </a:solidFill>
              </a:rPr>
              <a:t>2</a:t>
            </a:r>
            <a:r>
              <a:rPr lang="en-US" sz="1800" b="0" dirty="0">
                <a:solidFill>
                  <a:srgbClr val="000000"/>
                </a:solidFill>
              </a:rPr>
              <a:t>(x,p</a:t>
            </a:r>
            <a:r>
              <a:rPr lang="en-US" sz="1800" b="0" baseline="-25000" dirty="0">
                <a:solidFill>
                  <a:srgbClr val="000000"/>
                </a:solidFill>
              </a:rPr>
              <a:t>t</a:t>
            </a:r>
            <a:r>
              <a:rPr lang="en-US" sz="1800" b="0" baseline="30000" dirty="0">
                <a:solidFill>
                  <a:srgbClr val="000000"/>
                </a:solidFill>
              </a:rPr>
              <a:t>2</a:t>
            </a:r>
            <a:r>
              <a:rPr lang="en-US" sz="1800" b="0" dirty="0">
                <a:solidFill>
                  <a:srgbClr val="000000"/>
                </a:solidFill>
              </a:rPr>
              <a:t>)=B</a:t>
            </a:r>
            <a:r>
              <a:rPr lang="en-US" sz="1800" b="0" baseline="-25000" dirty="0">
                <a:solidFill>
                  <a:srgbClr val="000000"/>
                </a:solidFill>
              </a:rPr>
              <a:t>2</a:t>
            </a:r>
            <a:r>
              <a:rPr lang="en-US" sz="1800" b="0" dirty="0">
                <a:solidFill>
                  <a:srgbClr val="000000"/>
                </a:solidFill>
              </a:rPr>
              <a:t> (x/2)</a:t>
            </a:r>
            <a:r>
              <a:rPr lang="en-US" sz="1800" b="0" baseline="30000" dirty="0">
                <a:solidFill>
                  <a:srgbClr val="000000"/>
                </a:solidFill>
              </a:rPr>
              <a:t>3</a:t>
            </a:r>
            <a:r>
              <a:rPr lang="en-US" sz="1800" b="0" dirty="0">
                <a:solidFill>
                  <a:srgbClr val="000000"/>
                </a:solidFill>
              </a:rPr>
              <a:t> (1-x/2)</a:t>
            </a:r>
            <a:r>
              <a:rPr lang="en-US" sz="1800" b="0" baseline="30000" dirty="0">
                <a:solidFill>
                  <a:srgbClr val="000000"/>
                </a:solidFill>
              </a:rPr>
              <a:t>3</a:t>
            </a:r>
            <a:r>
              <a:rPr lang="en-US" sz="1800" b="0" dirty="0">
                <a:solidFill>
                  <a:srgbClr val="000000"/>
                </a:solidFill>
              </a:rPr>
              <a:t>exp(-</a:t>
            </a:r>
            <a:r>
              <a:rPr lang="en-US" sz="1800" b="0" dirty="0">
                <a:solidFill>
                  <a:srgbClr val="000000"/>
                </a:solidFill>
                <a:latin typeface="Symbol" pitchFamily="18" charset="2"/>
              </a:rPr>
              <a:t>a</a:t>
            </a:r>
            <a:r>
              <a:rPr lang="en-US" sz="1800" b="0" baseline="-25000" dirty="0">
                <a:solidFill>
                  <a:srgbClr val="000000"/>
                </a:solidFill>
                <a:latin typeface="Symbol" pitchFamily="18" charset="2"/>
              </a:rPr>
              <a:t>1</a:t>
            </a:r>
            <a:r>
              <a:rPr lang="en-US" sz="1800" b="0" dirty="0">
                <a:solidFill>
                  <a:srgbClr val="000000"/>
                </a:solidFill>
              </a:rPr>
              <a:t> p</a:t>
            </a:r>
            <a:r>
              <a:rPr lang="en-US" sz="1800" b="0" baseline="-25000" dirty="0">
                <a:solidFill>
                  <a:srgbClr val="000000"/>
                </a:solidFill>
              </a:rPr>
              <a:t>t</a:t>
            </a:r>
            <a:r>
              <a:rPr lang="en-US" sz="1800" b="0" baseline="30000" dirty="0">
                <a:solidFill>
                  <a:srgbClr val="000000"/>
                </a:solidFill>
              </a:rPr>
              <a:t>2</a:t>
            </a:r>
            <a:r>
              <a:rPr lang="en-US" sz="1800" b="0" dirty="0">
                <a:solidFill>
                  <a:srgbClr val="000000"/>
                </a:solidFill>
              </a:rPr>
              <a:t>), b</a:t>
            </a:r>
            <a:r>
              <a:rPr lang="en-US" sz="1800" b="0" baseline="-25000" dirty="0">
                <a:solidFill>
                  <a:srgbClr val="000000"/>
                </a:solidFill>
              </a:rPr>
              <a:t>2</a:t>
            </a:r>
            <a:r>
              <a:rPr lang="en-US" sz="1800" b="0" dirty="0">
                <a:solidFill>
                  <a:srgbClr val="000000"/>
                </a:solidFill>
              </a:rPr>
              <a:t>(x,p</a:t>
            </a:r>
            <a:r>
              <a:rPr lang="en-US" sz="1800" b="0" baseline="-25000" dirty="0">
                <a:solidFill>
                  <a:srgbClr val="000000"/>
                </a:solidFill>
              </a:rPr>
              <a:t>t</a:t>
            </a:r>
            <a:r>
              <a:rPr lang="en-US" sz="1800" b="0" baseline="30000" dirty="0">
                <a:solidFill>
                  <a:srgbClr val="000000"/>
                </a:solidFill>
              </a:rPr>
              <a:t>2</a:t>
            </a:r>
            <a:r>
              <a:rPr lang="en-US" sz="1800" b="0" dirty="0">
                <a:solidFill>
                  <a:srgbClr val="000000"/>
                </a:solidFill>
              </a:rPr>
              <a:t>)=0 at x&gt;2 </a:t>
            </a:r>
            <a:endParaRPr lang="en-US" sz="1800" b="0" dirty="0">
              <a:solidFill>
                <a:srgbClr val="000000"/>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ru-RU" sz="1800" b="0" dirty="0">
              <a:solidFill>
                <a:srgbClr val="FFFFFF"/>
              </a:solidFill>
            </a:endParaRPr>
          </a:p>
          <a:p>
            <a:pPr algn="ctr" defTabSz="457200">
              <a:buClrTx/>
              <a:buSzTx/>
              <a:buFontTx/>
              <a:buNone/>
              <a:defRPr/>
            </a:pPr>
            <a:endParaRPr lang="ru-RU" sz="1800" b="0" dirty="0">
              <a:solidFill>
                <a:srgbClr val="FFFFFF"/>
              </a:solidFill>
            </a:endParaRPr>
          </a:p>
        </p:txBody>
      </p:sp>
      <p:sp>
        <p:nvSpPr>
          <p:cNvPr id="18" name="Rectangle 17"/>
          <p:cNvSpPr/>
          <p:nvPr/>
        </p:nvSpPr>
        <p:spPr>
          <a:xfrm>
            <a:off x="446088" y="3365500"/>
            <a:ext cx="8132762" cy="487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endParaRPr lang="en-US" sz="1800" b="0" dirty="0">
              <a:solidFill>
                <a:srgbClr val="FFFFFF"/>
              </a:solidFill>
            </a:endParaRPr>
          </a:p>
          <a:p>
            <a:pPr algn="ctr" defTabSz="457200">
              <a:buClrTx/>
              <a:buSzTx/>
              <a:buFontTx/>
              <a:buNone/>
              <a:defRPr/>
            </a:pPr>
            <a:r>
              <a:rPr lang="en-US" sz="1800" b="0" dirty="0">
                <a:solidFill>
                  <a:srgbClr val="000000"/>
                </a:solidFill>
              </a:rPr>
              <a:t>b</a:t>
            </a:r>
            <a:r>
              <a:rPr lang="en-US" sz="1800" b="0" baseline="-25000" dirty="0">
                <a:solidFill>
                  <a:srgbClr val="000000"/>
                </a:solidFill>
              </a:rPr>
              <a:t>3</a:t>
            </a:r>
            <a:r>
              <a:rPr lang="en-US" sz="1800" b="0" dirty="0">
                <a:solidFill>
                  <a:srgbClr val="000000"/>
                </a:solidFill>
              </a:rPr>
              <a:t>(x,p</a:t>
            </a:r>
            <a:r>
              <a:rPr lang="en-US" sz="1800" b="0" baseline="-25000" dirty="0">
                <a:solidFill>
                  <a:srgbClr val="000000"/>
                </a:solidFill>
              </a:rPr>
              <a:t>t</a:t>
            </a:r>
            <a:r>
              <a:rPr lang="en-US" sz="1800" b="0" baseline="30000" dirty="0">
                <a:solidFill>
                  <a:srgbClr val="000000"/>
                </a:solidFill>
              </a:rPr>
              <a:t>2</a:t>
            </a:r>
            <a:r>
              <a:rPr lang="en-US" sz="1800" b="0" dirty="0">
                <a:solidFill>
                  <a:srgbClr val="000000"/>
                </a:solidFill>
              </a:rPr>
              <a:t>)=B</a:t>
            </a:r>
            <a:r>
              <a:rPr lang="en-US" sz="1800" b="0" baseline="-25000" dirty="0">
                <a:solidFill>
                  <a:srgbClr val="000000"/>
                </a:solidFill>
              </a:rPr>
              <a:t>3</a:t>
            </a:r>
            <a:r>
              <a:rPr lang="en-US" sz="1800" b="0" dirty="0">
                <a:solidFill>
                  <a:srgbClr val="000000"/>
                </a:solidFill>
              </a:rPr>
              <a:t> (x/3)</a:t>
            </a:r>
            <a:r>
              <a:rPr lang="en-US" sz="1800" b="0" baseline="30000" dirty="0">
                <a:solidFill>
                  <a:srgbClr val="000000"/>
                </a:solidFill>
              </a:rPr>
              <a:t>3</a:t>
            </a:r>
            <a:r>
              <a:rPr lang="en-US" sz="1800" b="0" dirty="0">
                <a:solidFill>
                  <a:srgbClr val="000000"/>
                </a:solidFill>
              </a:rPr>
              <a:t> (1-x/3)</a:t>
            </a:r>
            <a:r>
              <a:rPr lang="en-US" sz="1800" b="0" baseline="30000" dirty="0">
                <a:solidFill>
                  <a:srgbClr val="000000"/>
                </a:solidFill>
              </a:rPr>
              <a:t>6</a:t>
            </a:r>
            <a:r>
              <a:rPr lang="en-US" sz="1800" b="0" dirty="0">
                <a:solidFill>
                  <a:srgbClr val="000000"/>
                </a:solidFill>
              </a:rPr>
              <a:t>exp(-</a:t>
            </a:r>
            <a:r>
              <a:rPr lang="en-US" sz="1800" b="0" dirty="0">
                <a:solidFill>
                  <a:srgbClr val="000000"/>
                </a:solidFill>
                <a:latin typeface="Symbol" pitchFamily="18" charset="2"/>
              </a:rPr>
              <a:t>a</a:t>
            </a:r>
            <a:r>
              <a:rPr lang="en-US" sz="1800" b="0" baseline="-25000" dirty="0">
                <a:solidFill>
                  <a:srgbClr val="000000"/>
                </a:solidFill>
                <a:latin typeface="Symbol" pitchFamily="18" charset="2"/>
              </a:rPr>
              <a:t>2</a:t>
            </a:r>
            <a:r>
              <a:rPr lang="en-US" sz="1800" b="0" dirty="0">
                <a:solidFill>
                  <a:srgbClr val="000000"/>
                </a:solidFill>
              </a:rPr>
              <a:t> p</a:t>
            </a:r>
            <a:r>
              <a:rPr lang="en-US" sz="1800" b="0" baseline="-25000" dirty="0">
                <a:solidFill>
                  <a:srgbClr val="000000"/>
                </a:solidFill>
              </a:rPr>
              <a:t>t</a:t>
            </a:r>
            <a:r>
              <a:rPr lang="en-US" sz="1800" b="0" baseline="30000" dirty="0">
                <a:solidFill>
                  <a:srgbClr val="000000"/>
                </a:solidFill>
              </a:rPr>
              <a:t>2</a:t>
            </a:r>
            <a:r>
              <a:rPr lang="en-US" sz="1800" b="0" dirty="0">
                <a:solidFill>
                  <a:srgbClr val="000000"/>
                </a:solidFill>
              </a:rPr>
              <a:t>), b</a:t>
            </a:r>
            <a:r>
              <a:rPr lang="en-US" sz="1800" b="0" baseline="-25000" dirty="0">
                <a:solidFill>
                  <a:srgbClr val="000000"/>
                </a:solidFill>
              </a:rPr>
              <a:t>3</a:t>
            </a:r>
            <a:r>
              <a:rPr lang="en-US" sz="1800" b="0" dirty="0">
                <a:solidFill>
                  <a:srgbClr val="000000"/>
                </a:solidFill>
              </a:rPr>
              <a:t>(x,p</a:t>
            </a:r>
            <a:r>
              <a:rPr lang="en-US" sz="1800" b="0" baseline="-25000" dirty="0">
                <a:solidFill>
                  <a:srgbClr val="000000"/>
                </a:solidFill>
              </a:rPr>
              <a:t>t</a:t>
            </a:r>
            <a:r>
              <a:rPr lang="en-US" sz="1800" b="0" baseline="30000" dirty="0">
                <a:solidFill>
                  <a:srgbClr val="000000"/>
                </a:solidFill>
              </a:rPr>
              <a:t>2</a:t>
            </a:r>
            <a:r>
              <a:rPr lang="en-US" sz="1800" b="0" dirty="0">
                <a:solidFill>
                  <a:srgbClr val="000000"/>
                </a:solidFill>
              </a:rPr>
              <a:t>)=0 at x&gt;3</a:t>
            </a:r>
            <a:endParaRPr lang="en-US" sz="1800" b="0" dirty="0">
              <a:solidFill>
                <a:srgbClr val="000000"/>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en-US" sz="1800" b="0" dirty="0">
              <a:solidFill>
                <a:srgbClr val="FFFFFF"/>
              </a:solidFill>
              <a:latin typeface="Symbol" pitchFamily="18" charset="2"/>
            </a:endParaRPr>
          </a:p>
          <a:p>
            <a:pPr algn="ctr" defTabSz="457200">
              <a:buClrTx/>
              <a:buSzTx/>
              <a:buFontTx/>
              <a:buNone/>
              <a:defRPr/>
            </a:pPr>
            <a:endParaRPr lang="ru-RU" sz="1800" b="0" dirty="0">
              <a:solidFill>
                <a:srgbClr val="FFFFFF"/>
              </a:solidFill>
            </a:endParaRPr>
          </a:p>
          <a:p>
            <a:pPr algn="ctr" defTabSz="457200">
              <a:buClrTx/>
              <a:buSzTx/>
              <a:buFontTx/>
              <a:buNone/>
              <a:defRPr/>
            </a:pPr>
            <a:endParaRPr lang="ru-RU" sz="1800" b="0" dirty="0">
              <a:solidFill>
                <a:srgbClr val="FFFFFF"/>
              </a:solidFill>
            </a:endParaRPr>
          </a:p>
        </p:txBody>
      </p:sp>
      <p:sp>
        <p:nvSpPr>
          <p:cNvPr id="33802" name="Rectangle 18"/>
          <p:cNvSpPr>
            <a:spLocks noChangeArrowheads="1"/>
          </p:cNvSpPr>
          <p:nvPr/>
        </p:nvSpPr>
        <p:spPr bwMode="auto">
          <a:xfrm>
            <a:off x="381000" y="3859213"/>
            <a:ext cx="8321675" cy="1169987"/>
          </a:xfrm>
          <a:prstGeom prst="rect">
            <a:avLst/>
          </a:prstGeom>
          <a:noFill/>
          <a:ln w="9525">
            <a:noFill/>
            <a:miter lim="800000"/>
            <a:headEnd/>
            <a:tailEnd/>
          </a:ln>
        </p:spPr>
        <p:txBody>
          <a:bodyPr>
            <a:spAutoFit/>
          </a:bodyPr>
          <a:lstStyle/>
          <a:p>
            <a:pPr marL="457200" indent="-457200" algn="ctr" defTabSz="457200">
              <a:buClrTx/>
              <a:buSzTx/>
              <a:buFontTx/>
              <a:buNone/>
            </a:pPr>
            <a:r>
              <a:rPr lang="en-US" sz="2000" b="0">
                <a:solidFill>
                  <a:srgbClr val="000000"/>
                </a:solidFill>
                <a:latin typeface="Arial" charset="0"/>
              </a:rPr>
              <a:t>      </a:t>
            </a:r>
            <a:r>
              <a:rPr lang="en-US" sz="1800" b="0">
                <a:solidFill>
                  <a:srgbClr val="000000"/>
                </a:solidFill>
                <a:latin typeface="Arial" charset="0"/>
              </a:rPr>
              <a:t>where g, b</a:t>
            </a:r>
            <a:r>
              <a:rPr lang="en-US" sz="1800" b="0" baseline="-25000">
                <a:solidFill>
                  <a:srgbClr val="000000"/>
                </a:solidFill>
                <a:latin typeface="Arial" charset="0"/>
              </a:rPr>
              <a:t>2</a:t>
            </a:r>
            <a:r>
              <a:rPr lang="en-US" sz="1800" b="0">
                <a:solidFill>
                  <a:srgbClr val="000000"/>
                </a:solidFill>
                <a:latin typeface="Arial" charset="0"/>
              </a:rPr>
              <a:t> , b</a:t>
            </a:r>
            <a:r>
              <a:rPr lang="en-US" sz="1800" b="0" baseline="-25000">
                <a:solidFill>
                  <a:srgbClr val="000000"/>
                </a:solidFill>
                <a:latin typeface="Arial" charset="0"/>
              </a:rPr>
              <a:t>3</a:t>
            </a:r>
            <a:r>
              <a:rPr lang="en-US" sz="1800" b="0">
                <a:solidFill>
                  <a:srgbClr val="000000"/>
                </a:solidFill>
                <a:latin typeface="Arial" charset="0"/>
              </a:rPr>
              <a:t> are known fragmentation functions (QGSM).</a:t>
            </a:r>
          </a:p>
          <a:p>
            <a:pPr marL="457200" indent="-457200" algn="ctr" defTabSz="457200">
              <a:buClrTx/>
              <a:buSzTx/>
              <a:buFontTx/>
              <a:buNone/>
            </a:pPr>
            <a:r>
              <a:rPr lang="en-US" sz="1800" b="0">
                <a:solidFill>
                  <a:srgbClr val="000000"/>
                </a:solidFill>
                <a:latin typeface="Arial" charset="0"/>
              </a:rPr>
              <a:t>       G, B</a:t>
            </a:r>
            <a:r>
              <a:rPr lang="en-US" sz="1800" b="0" baseline="-25000">
                <a:solidFill>
                  <a:srgbClr val="000000"/>
                </a:solidFill>
                <a:latin typeface="Arial" charset="0"/>
              </a:rPr>
              <a:t>2</a:t>
            </a:r>
            <a:r>
              <a:rPr lang="en-US" sz="1800" b="0">
                <a:solidFill>
                  <a:srgbClr val="000000"/>
                </a:solidFill>
                <a:latin typeface="Arial" charset="0"/>
              </a:rPr>
              <a:t> and B</a:t>
            </a:r>
            <a:r>
              <a:rPr lang="en-US" sz="1800" b="0" baseline="-25000">
                <a:solidFill>
                  <a:srgbClr val="000000"/>
                </a:solidFill>
                <a:latin typeface="Arial" charset="0"/>
              </a:rPr>
              <a:t>3 </a:t>
            </a:r>
            <a:r>
              <a:rPr lang="en-US" sz="1800" b="0">
                <a:solidFill>
                  <a:srgbClr val="000000"/>
                </a:solidFill>
                <a:latin typeface="Arial" charset="0"/>
              </a:rPr>
              <a:t> are known normalization constants. </a:t>
            </a:r>
          </a:p>
          <a:p>
            <a:pPr marL="457200" indent="-457200" algn="ctr" defTabSz="457200">
              <a:buClrTx/>
              <a:buSzTx/>
              <a:buFontTx/>
              <a:buNone/>
            </a:pPr>
            <a:r>
              <a:rPr lang="en-US" sz="1800" b="0">
                <a:solidFill>
                  <a:srgbClr val="000000"/>
                </a:solidFill>
                <a:latin typeface="Arial" charset="0"/>
              </a:rPr>
              <a:t>       Transverse parameters </a:t>
            </a:r>
            <a:r>
              <a:rPr lang="en-US" sz="1800" b="0">
                <a:solidFill>
                  <a:srgbClr val="000000"/>
                </a:solidFill>
                <a:latin typeface="Symbol" pitchFamily="18" charset="2"/>
              </a:rPr>
              <a:t>a</a:t>
            </a:r>
            <a:r>
              <a:rPr lang="en-US" sz="1800" b="0" baseline="-25000">
                <a:solidFill>
                  <a:srgbClr val="000000"/>
                </a:solidFill>
                <a:latin typeface="Symbol" pitchFamily="18" charset="2"/>
              </a:rPr>
              <a:t>1  </a:t>
            </a:r>
            <a:r>
              <a:rPr lang="en-US" sz="1800" b="0">
                <a:solidFill>
                  <a:srgbClr val="000000"/>
                </a:solidFill>
                <a:latin typeface="Arial" charset="0"/>
              </a:rPr>
              <a:t>and</a:t>
            </a:r>
            <a:r>
              <a:rPr lang="en-US" sz="1800" b="0" baseline="-25000">
                <a:solidFill>
                  <a:srgbClr val="000000"/>
                </a:solidFill>
                <a:latin typeface="Symbol" pitchFamily="18" charset="2"/>
              </a:rPr>
              <a:t>  </a:t>
            </a:r>
            <a:r>
              <a:rPr lang="en-US" sz="1800" b="0">
                <a:solidFill>
                  <a:srgbClr val="000000"/>
                </a:solidFill>
                <a:latin typeface="Symbol" pitchFamily="18" charset="2"/>
              </a:rPr>
              <a:t>a</a:t>
            </a:r>
            <a:r>
              <a:rPr lang="en-US" sz="1800" b="0" baseline="-25000">
                <a:solidFill>
                  <a:srgbClr val="000000"/>
                </a:solidFill>
                <a:latin typeface="Symbol" pitchFamily="18" charset="2"/>
              </a:rPr>
              <a:t>2</a:t>
            </a:r>
            <a:r>
              <a:rPr lang="en-US" sz="1800" b="0">
                <a:solidFill>
                  <a:srgbClr val="000000"/>
                </a:solidFill>
                <a:latin typeface="Symbol" pitchFamily="18" charset="2"/>
              </a:rPr>
              <a:t> </a:t>
            </a:r>
            <a:r>
              <a:rPr lang="en-US" sz="1800" b="0">
                <a:solidFill>
                  <a:srgbClr val="000000"/>
                </a:solidFill>
                <a:latin typeface="Arial" charset="0"/>
              </a:rPr>
              <a:t>from </a:t>
            </a:r>
            <a:r>
              <a:rPr lang="en-US" sz="1400" b="0">
                <a:solidFill>
                  <a:srgbClr val="002060"/>
                </a:solidFill>
                <a:latin typeface="Arial" charset="0"/>
              </a:rPr>
              <a:t>Phys.Rev. C 28 (1983) 1224</a:t>
            </a:r>
          </a:p>
          <a:p>
            <a:pPr marL="457200" indent="-457200" algn="ctr" defTabSz="457200">
              <a:buClrTx/>
              <a:buSzTx/>
              <a:buFontTx/>
              <a:buNone/>
            </a:pPr>
            <a:r>
              <a:rPr lang="en-US" sz="1400" b="0" baseline="-25000">
                <a:solidFill>
                  <a:srgbClr val="000000"/>
                </a:solidFill>
                <a:latin typeface="Symbol" pitchFamily="18" charset="2"/>
              </a:rPr>
              <a:t> </a:t>
            </a:r>
            <a:endParaRPr lang="ru-RU" sz="1400" b="0">
              <a:solidFill>
                <a:srgbClr val="000000"/>
              </a:solidFill>
            </a:endParaRPr>
          </a:p>
        </p:txBody>
      </p:sp>
      <p:pic>
        <p:nvPicPr>
          <p:cNvPr id="33803" name="Picture 3"/>
          <p:cNvPicPr>
            <a:picLocks noChangeAspect="1" noChangeArrowheads="1"/>
          </p:cNvPicPr>
          <p:nvPr/>
        </p:nvPicPr>
        <p:blipFill>
          <a:blip r:embed="rId3" cstate="print"/>
          <a:srcRect/>
          <a:stretch>
            <a:fillRect/>
          </a:stretch>
        </p:blipFill>
        <p:spPr bwMode="auto">
          <a:xfrm>
            <a:off x="1174750" y="4922838"/>
            <a:ext cx="6115050" cy="419100"/>
          </a:xfrm>
          <a:prstGeom prst="rect">
            <a:avLst/>
          </a:prstGeom>
          <a:noFill/>
          <a:ln w="9525">
            <a:noFill/>
            <a:miter lim="800000"/>
            <a:headEnd/>
            <a:tailEnd/>
          </a:ln>
        </p:spPr>
      </p:pic>
      <p:pic>
        <p:nvPicPr>
          <p:cNvPr id="33804" name="Picture 4"/>
          <p:cNvPicPr>
            <a:picLocks noChangeAspect="1" noChangeArrowheads="1"/>
          </p:cNvPicPr>
          <p:nvPr/>
        </p:nvPicPr>
        <p:blipFill>
          <a:blip r:embed="rId4" cstate="print"/>
          <a:srcRect/>
          <a:stretch>
            <a:fillRect/>
          </a:stretch>
        </p:blipFill>
        <p:spPr bwMode="auto">
          <a:xfrm>
            <a:off x="1106488" y="5329238"/>
            <a:ext cx="6677025" cy="488950"/>
          </a:xfrm>
          <a:prstGeom prst="rect">
            <a:avLst/>
          </a:prstGeom>
          <a:noFill/>
          <a:ln w="9525">
            <a:noFill/>
            <a:miter lim="800000"/>
            <a:headEnd/>
            <a:tailEnd/>
          </a:ln>
        </p:spPr>
      </p:pic>
      <p:sp>
        <p:nvSpPr>
          <p:cNvPr id="21" name="Прямоугольник 20"/>
          <p:cNvSpPr/>
          <p:nvPr/>
        </p:nvSpPr>
        <p:spPr>
          <a:xfrm>
            <a:off x="7410450" y="5375275"/>
            <a:ext cx="693738" cy="552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Tx/>
              <a:buSzTx/>
              <a:buFontTx/>
              <a:buNone/>
              <a:defRPr/>
            </a:pPr>
            <a:endParaRPr lang="ru-RU" sz="1800" b="0">
              <a:solidFill>
                <a:srgbClr val="FFFFFF"/>
              </a:solidFill>
            </a:endParaRPr>
          </a:p>
        </p:txBody>
      </p:sp>
      <p:sp>
        <p:nvSpPr>
          <p:cNvPr id="33806" name="Text Box 1"/>
          <p:cNvSpPr txBox="1">
            <a:spLocks noChangeArrowheads="1"/>
          </p:cNvSpPr>
          <p:nvPr/>
        </p:nvSpPr>
        <p:spPr bwMode="auto">
          <a:xfrm>
            <a:off x="152400" y="152400"/>
            <a:ext cx="8820150" cy="45720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66FF"/>
                </a:solidFill>
              </a:rPr>
              <a:t>Cumulative protons  from multiquark clusters</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cstate="print"/>
          <a:srcRect/>
          <a:stretch>
            <a:fillRect/>
          </a:stretch>
        </p:blipFill>
        <p:spPr bwMode="auto">
          <a:xfrm>
            <a:off x="768350" y="977900"/>
            <a:ext cx="7672388" cy="5153025"/>
          </a:xfrm>
          <a:prstGeom prst="rect">
            <a:avLst/>
          </a:prstGeom>
          <a:noFill/>
          <a:ln w="9525">
            <a:noFill/>
            <a:miter lim="800000"/>
            <a:headEnd/>
            <a:tailEnd/>
          </a:ln>
        </p:spPr>
      </p:pic>
      <p:sp>
        <p:nvSpPr>
          <p:cNvPr id="47107" name="Text Box 1"/>
          <p:cNvSpPr txBox="1">
            <a:spLocks noChangeArrowheads="1"/>
          </p:cNvSpPr>
          <p:nvPr/>
        </p:nvSpPr>
        <p:spPr bwMode="auto">
          <a:xfrm>
            <a:off x="1187450" y="141288"/>
            <a:ext cx="7632700" cy="457200"/>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66FF"/>
                </a:solidFill>
              </a:rPr>
              <a:t>x spectra at different energies </a:t>
            </a:r>
          </a:p>
        </p:txBody>
      </p:sp>
      <p:sp>
        <p:nvSpPr>
          <p:cNvPr id="47108" name="TextBox 18"/>
          <p:cNvSpPr txBox="1">
            <a:spLocks noChangeArrowheads="1"/>
          </p:cNvSpPr>
          <p:nvPr/>
        </p:nvSpPr>
        <p:spPr bwMode="auto">
          <a:xfrm>
            <a:off x="3892550" y="3325813"/>
            <a:ext cx="381000" cy="307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sz="1400">
                <a:solidFill>
                  <a:schemeClr val="tx1"/>
                </a:solidFill>
              </a:rPr>
              <a:t>X</a:t>
            </a:r>
            <a:endParaRPr lang="ru-RU" sz="1400">
              <a:solidFill>
                <a:schemeClr val="tx1"/>
              </a:solidFill>
            </a:endParaRPr>
          </a:p>
        </p:txBody>
      </p:sp>
      <p:sp>
        <p:nvSpPr>
          <p:cNvPr id="47109" name="TextBox 19"/>
          <p:cNvSpPr txBox="1">
            <a:spLocks noChangeArrowheads="1"/>
          </p:cNvSpPr>
          <p:nvPr/>
        </p:nvSpPr>
        <p:spPr bwMode="auto">
          <a:xfrm>
            <a:off x="7953375" y="3313113"/>
            <a:ext cx="381000" cy="307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sz="1400">
                <a:solidFill>
                  <a:schemeClr val="tx1"/>
                </a:solidFill>
              </a:rPr>
              <a:t>X</a:t>
            </a:r>
            <a:endParaRPr lang="ru-RU" sz="1400">
              <a:solidFill>
                <a:schemeClr val="tx1"/>
              </a:solidFill>
            </a:endParaRPr>
          </a:p>
        </p:txBody>
      </p:sp>
      <p:sp>
        <p:nvSpPr>
          <p:cNvPr id="47110" name="TextBox 20"/>
          <p:cNvSpPr txBox="1">
            <a:spLocks noChangeArrowheads="1"/>
          </p:cNvSpPr>
          <p:nvPr/>
        </p:nvSpPr>
        <p:spPr bwMode="auto">
          <a:xfrm>
            <a:off x="3902075" y="6010275"/>
            <a:ext cx="381000" cy="307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sz="1400">
                <a:solidFill>
                  <a:schemeClr val="tx1"/>
                </a:solidFill>
              </a:rPr>
              <a:t>X</a:t>
            </a:r>
            <a:endParaRPr lang="ru-RU" sz="1400">
              <a:solidFill>
                <a:schemeClr val="tx1"/>
              </a:solidFill>
            </a:endParaRPr>
          </a:p>
        </p:txBody>
      </p:sp>
      <p:sp>
        <p:nvSpPr>
          <p:cNvPr id="47111" name="TextBox 21"/>
          <p:cNvSpPr txBox="1">
            <a:spLocks noChangeArrowheads="1"/>
          </p:cNvSpPr>
          <p:nvPr/>
        </p:nvSpPr>
        <p:spPr bwMode="auto">
          <a:xfrm>
            <a:off x="7904163" y="6003925"/>
            <a:ext cx="381000" cy="307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sz="1400">
                <a:solidFill>
                  <a:schemeClr val="tx1"/>
                </a:solidFill>
              </a:rPr>
              <a:t>X</a:t>
            </a:r>
            <a:endParaRPr lang="ru-RU" sz="1400">
              <a:solidFill>
                <a:schemeClr val="tx1"/>
              </a:solidFill>
            </a:endParaRPr>
          </a:p>
        </p:txBody>
      </p:sp>
      <p:sp>
        <p:nvSpPr>
          <p:cNvPr id="47112" name="TextBox 22"/>
          <p:cNvSpPr txBox="1">
            <a:spLocks noChangeArrowheads="1"/>
          </p:cNvSpPr>
          <p:nvPr/>
        </p:nvSpPr>
        <p:spPr bwMode="auto">
          <a:xfrm>
            <a:off x="1506538" y="1346200"/>
            <a:ext cx="609600" cy="522288"/>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FF9900"/>
                </a:solidFill>
              </a:rPr>
              <a:t>3q</a:t>
            </a:r>
            <a:endParaRPr lang="ru-RU">
              <a:solidFill>
                <a:srgbClr val="FF9900"/>
              </a:solidFill>
            </a:endParaRPr>
          </a:p>
        </p:txBody>
      </p:sp>
      <p:sp>
        <p:nvSpPr>
          <p:cNvPr id="47113" name="TextBox 24"/>
          <p:cNvSpPr txBox="1">
            <a:spLocks noChangeArrowheads="1"/>
          </p:cNvSpPr>
          <p:nvPr/>
        </p:nvSpPr>
        <p:spPr bwMode="auto">
          <a:xfrm>
            <a:off x="5468938" y="1606550"/>
            <a:ext cx="609600" cy="522288"/>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FF9900"/>
                </a:solidFill>
              </a:rPr>
              <a:t>3q</a:t>
            </a:r>
            <a:endParaRPr lang="ru-RU">
              <a:solidFill>
                <a:srgbClr val="FF9900"/>
              </a:solidFill>
            </a:endParaRPr>
          </a:p>
        </p:txBody>
      </p:sp>
      <p:sp>
        <p:nvSpPr>
          <p:cNvPr id="47114" name="TextBox 25"/>
          <p:cNvSpPr txBox="1">
            <a:spLocks noChangeArrowheads="1"/>
          </p:cNvSpPr>
          <p:nvPr/>
        </p:nvSpPr>
        <p:spPr bwMode="auto">
          <a:xfrm>
            <a:off x="5468938" y="4038600"/>
            <a:ext cx="609600" cy="522288"/>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FF9900"/>
                </a:solidFill>
              </a:rPr>
              <a:t>3q</a:t>
            </a:r>
            <a:endParaRPr lang="ru-RU">
              <a:solidFill>
                <a:srgbClr val="FF9900"/>
              </a:solidFill>
            </a:endParaRPr>
          </a:p>
        </p:txBody>
      </p:sp>
      <p:sp>
        <p:nvSpPr>
          <p:cNvPr id="47115" name="TextBox 26"/>
          <p:cNvSpPr txBox="1">
            <a:spLocks noChangeArrowheads="1"/>
          </p:cNvSpPr>
          <p:nvPr/>
        </p:nvSpPr>
        <p:spPr bwMode="auto">
          <a:xfrm>
            <a:off x="1544638" y="4187825"/>
            <a:ext cx="609600"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FF9900"/>
                </a:solidFill>
              </a:rPr>
              <a:t>3q</a:t>
            </a:r>
            <a:endParaRPr lang="ru-RU">
              <a:solidFill>
                <a:srgbClr val="FF9900"/>
              </a:solidFill>
            </a:endParaRPr>
          </a:p>
        </p:txBody>
      </p:sp>
      <p:sp>
        <p:nvSpPr>
          <p:cNvPr id="47116" name="TextBox 27"/>
          <p:cNvSpPr txBox="1">
            <a:spLocks noChangeArrowheads="1"/>
          </p:cNvSpPr>
          <p:nvPr/>
        </p:nvSpPr>
        <p:spPr bwMode="auto">
          <a:xfrm>
            <a:off x="1938338" y="5154613"/>
            <a:ext cx="609600"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92D050"/>
                </a:solidFill>
              </a:rPr>
              <a:t>9q</a:t>
            </a:r>
            <a:endParaRPr lang="ru-RU">
              <a:solidFill>
                <a:srgbClr val="92D050"/>
              </a:solidFill>
            </a:endParaRPr>
          </a:p>
        </p:txBody>
      </p:sp>
      <p:sp>
        <p:nvSpPr>
          <p:cNvPr id="47117" name="TextBox 28"/>
          <p:cNvSpPr txBox="1">
            <a:spLocks noChangeArrowheads="1"/>
          </p:cNvSpPr>
          <p:nvPr/>
        </p:nvSpPr>
        <p:spPr bwMode="auto">
          <a:xfrm>
            <a:off x="2189163" y="2633663"/>
            <a:ext cx="609600"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92D050"/>
                </a:solidFill>
              </a:rPr>
              <a:t>9q</a:t>
            </a:r>
            <a:endParaRPr lang="ru-RU">
              <a:solidFill>
                <a:srgbClr val="92D050"/>
              </a:solidFill>
            </a:endParaRPr>
          </a:p>
        </p:txBody>
      </p:sp>
      <p:sp>
        <p:nvSpPr>
          <p:cNvPr id="47118" name="TextBox 29"/>
          <p:cNvSpPr txBox="1">
            <a:spLocks noChangeArrowheads="1"/>
          </p:cNvSpPr>
          <p:nvPr/>
        </p:nvSpPr>
        <p:spPr bwMode="auto">
          <a:xfrm>
            <a:off x="5926138" y="2735263"/>
            <a:ext cx="609600" cy="5222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92D050"/>
                </a:solidFill>
              </a:rPr>
              <a:t>9q</a:t>
            </a:r>
            <a:endParaRPr lang="ru-RU">
              <a:solidFill>
                <a:srgbClr val="92D050"/>
              </a:solidFill>
            </a:endParaRPr>
          </a:p>
        </p:txBody>
      </p:sp>
      <p:sp>
        <p:nvSpPr>
          <p:cNvPr id="32" name="TextBox 31"/>
          <p:cNvSpPr txBox="1"/>
          <p:nvPr/>
        </p:nvSpPr>
        <p:spPr>
          <a:xfrm>
            <a:off x="1887538" y="1957388"/>
            <a:ext cx="609600" cy="523875"/>
          </a:xfrm>
          <a:prstGeom prst="rect">
            <a:avLst/>
          </a:prstGeom>
          <a:noFill/>
        </p:spPr>
        <p:txBody>
          <a:bodyPr>
            <a:spAutoFit/>
          </a:bodyPr>
          <a:lstStyle/>
          <a:p>
            <a:pPr>
              <a:buClr>
                <a:srgbClr val="000000"/>
              </a:buClr>
              <a:buSzPct val="100000"/>
              <a:buFont typeface="Times New Roman" pitchFamily="18" charset="0"/>
              <a:buNone/>
              <a:defRPr/>
            </a:pPr>
            <a:r>
              <a:rPr lang="en-US">
                <a:solidFill>
                  <a:schemeClr val="accent1">
                    <a:lumMod val="60000"/>
                    <a:lumOff val="40000"/>
                  </a:schemeClr>
                </a:solidFill>
                <a:cs typeface="+mn-cs"/>
              </a:rPr>
              <a:t>6q</a:t>
            </a:r>
            <a:endParaRPr lang="ru-RU">
              <a:solidFill>
                <a:schemeClr val="accent1">
                  <a:lumMod val="60000"/>
                  <a:lumOff val="40000"/>
                </a:schemeClr>
              </a:solidFill>
              <a:cs typeface="+mn-cs"/>
            </a:endParaRPr>
          </a:p>
        </p:txBody>
      </p:sp>
      <p:sp>
        <p:nvSpPr>
          <p:cNvPr id="33" name="TextBox 32"/>
          <p:cNvSpPr txBox="1"/>
          <p:nvPr/>
        </p:nvSpPr>
        <p:spPr>
          <a:xfrm>
            <a:off x="1776413" y="4672013"/>
            <a:ext cx="609600" cy="523875"/>
          </a:xfrm>
          <a:prstGeom prst="rect">
            <a:avLst/>
          </a:prstGeom>
          <a:noFill/>
        </p:spPr>
        <p:txBody>
          <a:bodyPr>
            <a:spAutoFit/>
          </a:bodyPr>
          <a:lstStyle/>
          <a:p>
            <a:pPr>
              <a:buClr>
                <a:srgbClr val="000000"/>
              </a:buClr>
              <a:buSzPct val="100000"/>
              <a:buFont typeface="Times New Roman" pitchFamily="18" charset="0"/>
              <a:buNone/>
              <a:defRPr/>
            </a:pPr>
            <a:r>
              <a:rPr lang="en-US">
                <a:solidFill>
                  <a:schemeClr val="accent1">
                    <a:lumMod val="60000"/>
                    <a:lumOff val="40000"/>
                  </a:schemeClr>
                </a:solidFill>
                <a:cs typeface="+mn-cs"/>
              </a:rPr>
              <a:t>6q</a:t>
            </a:r>
            <a:endParaRPr lang="ru-RU">
              <a:solidFill>
                <a:schemeClr val="accent1">
                  <a:lumMod val="60000"/>
                  <a:lumOff val="40000"/>
                </a:schemeClr>
              </a:solidFill>
              <a:cs typeface="+mn-cs"/>
            </a:endParaRPr>
          </a:p>
        </p:txBody>
      </p:sp>
      <p:sp>
        <p:nvSpPr>
          <p:cNvPr id="34" name="TextBox 33"/>
          <p:cNvSpPr txBox="1"/>
          <p:nvPr/>
        </p:nvSpPr>
        <p:spPr>
          <a:xfrm>
            <a:off x="5697538" y="2228850"/>
            <a:ext cx="609600" cy="523875"/>
          </a:xfrm>
          <a:prstGeom prst="rect">
            <a:avLst/>
          </a:prstGeom>
          <a:noFill/>
        </p:spPr>
        <p:txBody>
          <a:bodyPr>
            <a:spAutoFit/>
          </a:bodyPr>
          <a:lstStyle/>
          <a:p>
            <a:pPr>
              <a:buClr>
                <a:srgbClr val="000000"/>
              </a:buClr>
              <a:buSzPct val="100000"/>
              <a:buFont typeface="Times New Roman" pitchFamily="18" charset="0"/>
              <a:buNone/>
              <a:defRPr/>
            </a:pPr>
            <a:r>
              <a:rPr lang="en-US">
                <a:solidFill>
                  <a:schemeClr val="accent1">
                    <a:lumMod val="60000"/>
                    <a:lumOff val="40000"/>
                  </a:schemeClr>
                </a:solidFill>
                <a:cs typeface="+mn-cs"/>
              </a:rPr>
              <a:t>6q</a:t>
            </a:r>
            <a:endParaRPr lang="ru-RU">
              <a:solidFill>
                <a:schemeClr val="accent1">
                  <a:lumMod val="60000"/>
                  <a:lumOff val="40000"/>
                </a:schemeClr>
              </a:solidFill>
              <a:cs typeface="+mn-cs"/>
            </a:endParaRPr>
          </a:p>
        </p:txBody>
      </p:sp>
      <p:sp>
        <p:nvSpPr>
          <p:cNvPr id="35" name="TextBox 34"/>
          <p:cNvSpPr txBox="1"/>
          <p:nvPr/>
        </p:nvSpPr>
        <p:spPr>
          <a:xfrm>
            <a:off x="5746750" y="4554538"/>
            <a:ext cx="609600" cy="522287"/>
          </a:xfrm>
          <a:prstGeom prst="rect">
            <a:avLst/>
          </a:prstGeom>
          <a:noFill/>
        </p:spPr>
        <p:txBody>
          <a:bodyPr>
            <a:spAutoFit/>
          </a:bodyPr>
          <a:lstStyle/>
          <a:p>
            <a:pPr>
              <a:buClr>
                <a:srgbClr val="000000"/>
              </a:buClr>
              <a:buSzPct val="100000"/>
              <a:buFont typeface="Times New Roman" pitchFamily="18" charset="0"/>
              <a:buNone/>
              <a:defRPr/>
            </a:pPr>
            <a:r>
              <a:rPr lang="en-US">
                <a:solidFill>
                  <a:schemeClr val="accent1">
                    <a:lumMod val="60000"/>
                    <a:lumOff val="40000"/>
                  </a:schemeClr>
                </a:solidFill>
                <a:cs typeface="+mn-cs"/>
              </a:rPr>
              <a:t>6q</a:t>
            </a:r>
            <a:endParaRPr lang="ru-RU">
              <a:solidFill>
                <a:schemeClr val="accent1">
                  <a:lumMod val="60000"/>
                  <a:lumOff val="40000"/>
                </a:schemeClr>
              </a:solidFill>
              <a:cs typeface="+mn-cs"/>
            </a:endParaRPr>
          </a:p>
        </p:txBody>
      </p:sp>
      <p:sp>
        <p:nvSpPr>
          <p:cNvPr id="47123" name="Rectangle 18"/>
          <p:cNvSpPr>
            <a:spLocks noChangeArrowheads="1"/>
          </p:cNvSpPr>
          <p:nvPr/>
        </p:nvSpPr>
        <p:spPr bwMode="auto">
          <a:xfrm>
            <a:off x="1354138" y="4691063"/>
            <a:ext cx="228600" cy="228600"/>
          </a:xfrm>
          <a:prstGeom prst="rect">
            <a:avLst/>
          </a:prstGeom>
          <a:solidFill>
            <a:schemeClr val="bg1"/>
          </a:solidFill>
          <a:ln w="9525" algn="ctr">
            <a:noFill/>
            <a:round/>
            <a:headEnd/>
            <a:tailEnd/>
          </a:ln>
        </p:spPr>
        <p:txBody>
          <a:bodyPr/>
          <a:lstStyle/>
          <a:p>
            <a:pPr>
              <a:buClr>
                <a:srgbClr val="000000"/>
              </a:buClr>
              <a:buSzPct val="100000"/>
              <a:buFont typeface="Times New Roman" pitchFamily="18" charset="0"/>
              <a:buNone/>
            </a:pPr>
            <a:endParaRPr lang="en-US"/>
          </a:p>
        </p:txBody>
      </p:sp>
      <p:sp>
        <p:nvSpPr>
          <p:cNvPr id="47124" name="Rectangle 19"/>
          <p:cNvSpPr>
            <a:spLocks noChangeArrowheads="1"/>
          </p:cNvSpPr>
          <p:nvPr/>
        </p:nvSpPr>
        <p:spPr bwMode="auto">
          <a:xfrm>
            <a:off x="1201738" y="838200"/>
            <a:ext cx="1438275" cy="304800"/>
          </a:xfrm>
          <a:prstGeom prst="rect">
            <a:avLst/>
          </a:prstGeom>
          <a:solidFill>
            <a:srgbClr val="00B8FF"/>
          </a:solidFill>
          <a:ln w="9525" algn="ctr">
            <a:solidFill>
              <a:schemeClr val="tx1"/>
            </a:solidFill>
            <a:round/>
            <a:headEnd/>
            <a:tailEnd/>
          </a:ln>
        </p:spPr>
        <p:txBody>
          <a:bodyPr/>
          <a:lstStyle/>
          <a:p>
            <a:pPr algn="ctr">
              <a:buClr>
                <a:srgbClr val="000000"/>
              </a:buClr>
              <a:buSzPct val="100000"/>
              <a:buFont typeface="Times New Roman" pitchFamily="18" charset="0"/>
              <a:buNone/>
            </a:pPr>
            <a:r>
              <a:rPr lang="en-US" sz="1400"/>
              <a:t>T</a:t>
            </a:r>
            <a:r>
              <a:rPr lang="en-US" sz="1400" baseline="-25000"/>
              <a:t>0</a:t>
            </a:r>
            <a:r>
              <a:rPr lang="en-US" sz="1400"/>
              <a:t> = 300 MeV/n</a:t>
            </a:r>
          </a:p>
        </p:txBody>
      </p:sp>
      <p:sp>
        <p:nvSpPr>
          <p:cNvPr id="47125" name="Rectangle 20"/>
          <p:cNvSpPr>
            <a:spLocks noChangeArrowheads="1"/>
          </p:cNvSpPr>
          <p:nvPr/>
        </p:nvSpPr>
        <p:spPr bwMode="auto">
          <a:xfrm>
            <a:off x="5154613" y="838200"/>
            <a:ext cx="1435100" cy="304800"/>
          </a:xfrm>
          <a:prstGeom prst="rect">
            <a:avLst/>
          </a:prstGeom>
          <a:solidFill>
            <a:srgbClr val="00B8FF"/>
          </a:solidFill>
          <a:ln w="9525" algn="ctr">
            <a:solidFill>
              <a:schemeClr val="tx1"/>
            </a:solidFill>
            <a:round/>
            <a:headEnd/>
            <a:tailEnd/>
          </a:ln>
        </p:spPr>
        <p:txBody>
          <a:bodyPr/>
          <a:lstStyle/>
          <a:p>
            <a:pPr algn="ctr">
              <a:buClr>
                <a:srgbClr val="000000"/>
              </a:buClr>
              <a:buSzPct val="100000"/>
              <a:buFont typeface="Times New Roman" pitchFamily="18" charset="0"/>
              <a:buNone/>
            </a:pPr>
            <a:r>
              <a:rPr lang="en-US" sz="1400"/>
              <a:t>T</a:t>
            </a:r>
            <a:r>
              <a:rPr lang="en-US" sz="1400" baseline="-25000"/>
              <a:t>0</a:t>
            </a:r>
            <a:r>
              <a:rPr lang="en-US" sz="1400"/>
              <a:t> = 600 MeV/n</a:t>
            </a:r>
          </a:p>
        </p:txBody>
      </p:sp>
      <p:sp>
        <p:nvSpPr>
          <p:cNvPr id="47126" name="Rectangle 21"/>
          <p:cNvSpPr>
            <a:spLocks noChangeArrowheads="1"/>
          </p:cNvSpPr>
          <p:nvPr/>
        </p:nvSpPr>
        <p:spPr bwMode="auto">
          <a:xfrm>
            <a:off x="1198563" y="3559175"/>
            <a:ext cx="1435100" cy="304800"/>
          </a:xfrm>
          <a:prstGeom prst="rect">
            <a:avLst/>
          </a:prstGeom>
          <a:solidFill>
            <a:srgbClr val="00B8FF"/>
          </a:solidFill>
          <a:ln w="9525" algn="ctr">
            <a:solidFill>
              <a:schemeClr val="tx1"/>
            </a:solidFill>
            <a:round/>
            <a:headEnd/>
            <a:tailEnd/>
          </a:ln>
        </p:spPr>
        <p:txBody>
          <a:bodyPr/>
          <a:lstStyle/>
          <a:p>
            <a:pPr algn="ctr">
              <a:buClr>
                <a:srgbClr val="000000"/>
              </a:buClr>
              <a:buSzPct val="100000"/>
              <a:buFont typeface="Times New Roman" pitchFamily="18" charset="0"/>
              <a:buNone/>
            </a:pPr>
            <a:r>
              <a:rPr lang="en-US" sz="1400"/>
              <a:t>T</a:t>
            </a:r>
            <a:r>
              <a:rPr lang="en-US" sz="1400" baseline="-25000"/>
              <a:t>0</a:t>
            </a:r>
            <a:r>
              <a:rPr lang="en-US" sz="1400"/>
              <a:t> = 950 MeV/n</a:t>
            </a:r>
          </a:p>
        </p:txBody>
      </p:sp>
      <p:sp>
        <p:nvSpPr>
          <p:cNvPr id="47127" name="Rectangle 22"/>
          <p:cNvSpPr>
            <a:spLocks noChangeArrowheads="1"/>
          </p:cNvSpPr>
          <p:nvPr/>
        </p:nvSpPr>
        <p:spPr bwMode="auto">
          <a:xfrm>
            <a:off x="5154613" y="3559175"/>
            <a:ext cx="1435100" cy="304800"/>
          </a:xfrm>
          <a:prstGeom prst="rect">
            <a:avLst/>
          </a:prstGeom>
          <a:solidFill>
            <a:srgbClr val="00B8FF"/>
          </a:solidFill>
          <a:ln w="9525" algn="ctr">
            <a:solidFill>
              <a:schemeClr val="tx1"/>
            </a:solidFill>
            <a:round/>
            <a:headEnd/>
            <a:tailEnd/>
          </a:ln>
        </p:spPr>
        <p:txBody>
          <a:bodyPr/>
          <a:lstStyle/>
          <a:p>
            <a:pPr algn="ctr">
              <a:buClr>
                <a:srgbClr val="000000"/>
              </a:buClr>
              <a:buSzPct val="100000"/>
              <a:buFont typeface="Times New Roman" pitchFamily="18" charset="0"/>
              <a:buNone/>
            </a:pPr>
            <a:r>
              <a:rPr lang="en-US" sz="1400"/>
              <a:t>T</a:t>
            </a:r>
            <a:r>
              <a:rPr lang="en-US" sz="1400" baseline="-25000"/>
              <a:t>0</a:t>
            </a:r>
            <a:r>
              <a:rPr lang="en-US" sz="1400"/>
              <a:t> = 2.0 GeV/n</a:t>
            </a:r>
          </a:p>
        </p:txBody>
      </p:sp>
      <p:sp>
        <p:nvSpPr>
          <p:cNvPr id="47128" name="TextBox 27"/>
          <p:cNvSpPr txBox="1">
            <a:spLocks noChangeArrowheads="1"/>
          </p:cNvSpPr>
          <p:nvPr/>
        </p:nvSpPr>
        <p:spPr bwMode="auto">
          <a:xfrm>
            <a:off x="5934075" y="5060950"/>
            <a:ext cx="609600"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rgbClr val="92D050"/>
                </a:solidFill>
              </a:rPr>
              <a:t>9q</a:t>
            </a:r>
            <a:endParaRPr lang="ru-RU">
              <a:solidFill>
                <a:srgbClr val="92D05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SimSun"/>
        <a:cs typeface="SimSun"/>
      </a:majorFont>
      <a:minorFont>
        <a:latin typeface="Times New Roman"/>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33661</TotalTime>
  <Words>1737</Words>
  <Application>Microsoft Office PowerPoint</Application>
  <PresentationFormat>Экран (4:3)</PresentationFormat>
  <Paragraphs>355</Paragraphs>
  <Slides>22</Slides>
  <Notes>18</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22</vt:i4>
      </vt:variant>
    </vt:vector>
  </HeadingPairs>
  <TitlesOfParts>
    <vt:vector size="25" baseType="lpstr">
      <vt:lpstr>Office Theme</vt:lpstr>
      <vt:lpstr>Специальное оформление</vt:lpstr>
      <vt:lpstr>Microsoft Equation 3.0</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Maxim</dc:creator>
  <cp:lastModifiedBy>Куликов</cp:lastModifiedBy>
  <cp:revision>1738</cp:revision>
  <cp:lastPrinted>1601-01-01T00:00:00Z</cp:lastPrinted>
  <dcterms:created xsi:type="dcterms:W3CDTF">2003-05-02T08:55:58Z</dcterms:created>
  <dcterms:modified xsi:type="dcterms:W3CDTF">2014-07-01T21:18:02Z</dcterms:modified>
</cp:coreProperties>
</file>